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notesSlides/notesSlide4.xml" ContentType="application/vnd.openxmlformats-officedocument.presentationml.notesSlide+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9.xml" ContentType="application/vnd.openxmlformats-officedocument.presentationml.tags+xml"/>
  <Override PartName="/ppt/notesSlides/notesSlide45.xml" ContentType="application/vnd.openxmlformats-officedocument.presentationml.notesSlide+xml"/>
  <Override PartName="/ppt/tags/tag30.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1.xml" ContentType="application/vnd.openxmlformats-officedocument.presentationml.tags+xml"/>
  <Override PartName="/ppt/notesSlides/notesSlide64.xml" ContentType="application/vnd.openxmlformats-officedocument.presentationml.notesSlide+xml"/>
  <Override PartName="/ppt/tags/tag32.xml" ContentType="application/vnd.openxmlformats-officedocument.presentationml.tags+xml"/>
  <Override PartName="/ppt/notesSlides/notesSlide65.xml" ContentType="application/vnd.openxmlformats-officedocument.presentationml.notesSlide+xml"/>
  <Override PartName="/ppt/tags/tag33.xml" ContentType="application/vnd.openxmlformats-officedocument.presentationml.tags+xml"/>
  <Override PartName="/ppt/notesSlides/notesSlide66.xml" ContentType="application/vnd.openxmlformats-officedocument.presentationml.notesSlide+xml"/>
  <Override PartName="/ppt/tags/tag34.xml" ContentType="application/vnd.openxmlformats-officedocument.presentationml.tags+xml"/>
  <Override PartName="/ppt/notesSlides/notesSlide67.xml" ContentType="application/vnd.openxmlformats-officedocument.presentationml.notesSlide+xml"/>
  <Override PartName="/ppt/tags/tag35.xml" ContentType="application/vnd.openxmlformats-officedocument.presentationml.tags+xml"/>
  <Override PartName="/ppt/notesSlides/notesSlide68.xml" ContentType="application/vnd.openxmlformats-officedocument.presentationml.notesSlide+xml"/>
  <Override PartName="/ppt/tags/tag36.xml" ContentType="application/vnd.openxmlformats-officedocument.presentationml.tags+xml"/>
  <Override PartName="/ppt/notesSlides/notesSlide69.xml" ContentType="application/vnd.openxmlformats-officedocument.presentationml.notesSlide+xml"/>
  <Override PartName="/ppt/tags/tag37.xml" ContentType="application/vnd.openxmlformats-officedocument.presentationml.tags+xml"/>
  <Override PartName="/ppt/notesSlides/notesSlide70.xml" ContentType="application/vnd.openxmlformats-officedocument.presentationml.notesSlide+xml"/>
  <Override PartName="/ppt/tags/tag38.xml" ContentType="application/vnd.openxmlformats-officedocument.presentationml.tags+xml"/>
  <Override PartName="/ppt/notesSlides/notesSlide71.xml" ContentType="application/vnd.openxmlformats-officedocument.presentationml.notesSlide+xml"/>
  <Override PartName="/ppt/tags/tag39.xml" ContentType="application/vnd.openxmlformats-officedocument.presentationml.tags+xml"/>
  <Override PartName="/ppt/notesSlides/notesSlide72.xml" ContentType="application/vnd.openxmlformats-officedocument.presentationml.notesSlide+xml"/>
  <Override PartName="/ppt/tags/tag40.xml" ContentType="application/vnd.openxmlformats-officedocument.presentationml.tags+xml"/>
  <Override PartName="/ppt/notesSlides/notesSlide73.xml" ContentType="application/vnd.openxmlformats-officedocument.presentationml.notesSlide+xml"/>
  <Override PartName="/ppt/tags/tag41.xml" ContentType="application/vnd.openxmlformats-officedocument.presentationml.tags+xml"/>
  <Override PartName="/ppt/notesSlides/notesSlide74.xml" ContentType="application/vnd.openxmlformats-officedocument.presentationml.notesSlide+xml"/>
  <Override PartName="/ppt/tags/tag42.xml" ContentType="application/vnd.openxmlformats-officedocument.presentationml.tags+xml"/>
  <Override PartName="/ppt/notesSlides/notesSlide75.xml" ContentType="application/vnd.openxmlformats-officedocument.presentationml.notesSlide+xml"/>
  <Override PartName="/ppt/tags/tag43.xml" ContentType="application/vnd.openxmlformats-officedocument.presentationml.tags+xml"/>
  <Override PartName="/ppt/notesSlides/notesSlide76.xml" ContentType="application/vnd.openxmlformats-officedocument.presentationml.notesSlide+xml"/>
  <Override PartName="/ppt/tags/tag44.xml" ContentType="application/vnd.openxmlformats-officedocument.presentationml.tags+xml"/>
  <Override PartName="/ppt/notesSlides/notesSlide77.xml" ContentType="application/vnd.openxmlformats-officedocument.presentationml.notesSlide+xml"/>
  <Override PartName="/ppt/tags/tag45.xml" ContentType="application/vnd.openxmlformats-officedocument.presentationml.tags+xml"/>
  <Override PartName="/ppt/notesSlides/notesSlide78.xml" ContentType="application/vnd.openxmlformats-officedocument.presentationml.notesSlide+xml"/>
  <Override PartName="/ppt/tags/tag46.xml" ContentType="application/vnd.openxmlformats-officedocument.presentationml.tags+xml"/>
  <Override PartName="/ppt/notesSlides/notesSlide79.xml" ContentType="application/vnd.openxmlformats-officedocument.presentationml.notesSlide+xml"/>
  <Override PartName="/ppt/tags/tag47.xml" ContentType="application/vnd.openxmlformats-officedocument.presentationml.tags+xml"/>
  <Override PartName="/ppt/notesSlides/notesSlide80.xml" ContentType="application/vnd.openxmlformats-officedocument.presentationml.notesSlide+xml"/>
  <Override PartName="/ppt/tags/tag48.xml" ContentType="application/vnd.openxmlformats-officedocument.presentationml.tags+xml"/>
  <Override PartName="/ppt/notesSlides/notesSlide81.xml" ContentType="application/vnd.openxmlformats-officedocument.presentationml.notesSlide+xml"/>
  <Override PartName="/ppt/tags/tag49.xml" ContentType="application/vnd.openxmlformats-officedocument.presentationml.tags+xml"/>
  <Override PartName="/ppt/notesSlides/notesSlide82.xml" ContentType="application/vnd.openxmlformats-officedocument.presentationml.notesSlide+xml"/>
  <Override PartName="/ppt/tags/tag50.xml" ContentType="application/vnd.openxmlformats-officedocument.presentationml.tags+xml"/>
  <Override PartName="/ppt/notesSlides/notesSlide83.xml" ContentType="application/vnd.openxmlformats-officedocument.presentationml.notesSlide+xml"/>
  <Override PartName="/ppt/tags/tag51.xml" ContentType="application/vnd.openxmlformats-officedocument.presentationml.tags+xml"/>
  <Override PartName="/ppt/notesSlides/notesSlide84.xml" ContentType="application/vnd.openxmlformats-officedocument.presentationml.notesSlide+xml"/>
  <Override PartName="/ppt/tags/tag52.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0"/>
  </p:notesMasterIdLst>
  <p:handoutMasterIdLst>
    <p:handoutMasterId r:id="rId91"/>
  </p:handoutMasterIdLst>
  <p:sldIdLst>
    <p:sldId id="1398" r:id="rId5"/>
    <p:sldId id="1379" r:id="rId6"/>
    <p:sldId id="1369" r:id="rId7"/>
    <p:sldId id="1433" r:id="rId8"/>
    <p:sldId id="1490" r:id="rId9"/>
    <p:sldId id="1547" r:id="rId10"/>
    <p:sldId id="1548" r:id="rId11"/>
    <p:sldId id="1549" r:id="rId12"/>
    <p:sldId id="1495" r:id="rId13"/>
    <p:sldId id="1550" r:id="rId14"/>
    <p:sldId id="1551" r:id="rId15"/>
    <p:sldId id="1552" r:id="rId16"/>
    <p:sldId id="1553" r:id="rId17"/>
    <p:sldId id="1554" r:id="rId18"/>
    <p:sldId id="1555" r:id="rId19"/>
    <p:sldId id="1556" r:id="rId20"/>
    <p:sldId id="1505" r:id="rId21"/>
    <p:sldId id="1557" r:id="rId22"/>
    <p:sldId id="1558" r:id="rId23"/>
    <p:sldId id="1615" r:id="rId24"/>
    <p:sldId id="1563" r:id="rId25"/>
    <p:sldId id="1564" r:id="rId26"/>
    <p:sldId id="1565" r:id="rId27"/>
    <p:sldId id="1566" r:id="rId28"/>
    <p:sldId id="1567" r:id="rId29"/>
    <p:sldId id="1616" r:id="rId30"/>
    <p:sldId id="1617" r:id="rId31"/>
    <p:sldId id="1618" r:id="rId32"/>
    <p:sldId id="1619" r:id="rId33"/>
    <p:sldId id="1620" r:id="rId34"/>
    <p:sldId id="1621" r:id="rId35"/>
    <p:sldId id="1568" r:id="rId36"/>
    <p:sldId id="1509" r:id="rId37"/>
    <p:sldId id="1569" r:id="rId38"/>
    <p:sldId id="1570" r:id="rId39"/>
    <p:sldId id="1571" r:id="rId40"/>
    <p:sldId id="1572" r:id="rId41"/>
    <p:sldId id="1573" r:id="rId42"/>
    <p:sldId id="1576" r:id="rId43"/>
    <p:sldId id="1577" r:id="rId44"/>
    <p:sldId id="1578" r:id="rId45"/>
    <p:sldId id="1579" r:id="rId46"/>
    <p:sldId id="1580" r:id="rId47"/>
    <p:sldId id="1588" r:id="rId48"/>
    <p:sldId id="1614" r:id="rId49"/>
    <p:sldId id="1589" r:id="rId50"/>
    <p:sldId id="1590" r:id="rId51"/>
    <p:sldId id="1581" r:id="rId52"/>
    <p:sldId id="1515" r:id="rId53"/>
    <p:sldId id="1582" r:id="rId54"/>
    <p:sldId id="1510" r:id="rId55"/>
    <p:sldId id="1534" r:id="rId56"/>
    <p:sldId id="1591" r:id="rId57"/>
    <p:sldId id="1592" r:id="rId58"/>
    <p:sldId id="1593" r:id="rId59"/>
    <p:sldId id="1594" r:id="rId60"/>
    <p:sldId id="1595" r:id="rId61"/>
    <p:sldId id="1601" r:id="rId62"/>
    <p:sldId id="1602" r:id="rId63"/>
    <p:sldId id="1603" r:id="rId64"/>
    <p:sldId id="1604" r:id="rId65"/>
    <p:sldId id="1605" r:id="rId66"/>
    <p:sldId id="1606" r:id="rId67"/>
    <p:sldId id="1607" r:id="rId68"/>
    <p:sldId id="1546" r:id="rId69"/>
    <p:sldId id="1623" r:id="rId70"/>
    <p:sldId id="1624" r:id="rId71"/>
    <p:sldId id="1625" r:id="rId72"/>
    <p:sldId id="1626" r:id="rId73"/>
    <p:sldId id="1627" r:id="rId74"/>
    <p:sldId id="1628" r:id="rId75"/>
    <p:sldId id="1629" r:id="rId76"/>
    <p:sldId id="1630" r:id="rId77"/>
    <p:sldId id="1631" r:id="rId78"/>
    <p:sldId id="1632" r:id="rId79"/>
    <p:sldId id="1633" r:id="rId80"/>
    <p:sldId id="1634" r:id="rId81"/>
    <p:sldId id="1635" r:id="rId82"/>
    <p:sldId id="1636" r:id="rId83"/>
    <p:sldId id="1637" r:id="rId84"/>
    <p:sldId id="1638" r:id="rId85"/>
    <p:sldId id="1639" r:id="rId86"/>
    <p:sldId id="1640" r:id="rId87"/>
    <p:sldId id="1641" r:id="rId88"/>
    <p:sldId id="268" r:id="rId89"/>
  </p:sldIdLst>
  <p:sldSz cx="12192000" cy="6858000"/>
  <p:notesSz cx="6858000" cy="9144000"/>
  <p:custDataLst>
    <p:tags r:id="rId9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16966D"/>
    <a:srgbClr val="4E24A7"/>
    <a:srgbClr val="E817E4"/>
    <a:srgbClr val="FE5496"/>
    <a:srgbClr val="B3EB5B"/>
    <a:srgbClr val="FF9B29"/>
    <a:srgbClr val="535B63"/>
    <a:srgbClr val="31C1B3"/>
    <a:srgbClr val="222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89435" autoAdjust="0"/>
  </p:normalViewPr>
  <p:slideViewPr>
    <p:cSldViewPr snapToGrid="0" snapToObjects="1" showGuides="1">
      <p:cViewPr varScale="1">
        <p:scale>
          <a:sx n="102" d="100"/>
          <a:sy n="102" d="100"/>
        </p:scale>
        <p:origin x="948"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4502"/>
    </p:cViewPr>
  </p:sorterViewPr>
  <p:notesViewPr>
    <p:cSldViewPr snapToGrid="0" snapToObjects="1" showGuides="1">
      <p:cViewPr varScale="1">
        <p:scale>
          <a:sx n="64" d="100"/>
          <a:sy n="64" d="100"/>
        </p:scale>
        <p:origin x="3115"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12/16/2020</a:t>
            </a:fld>
            <a:endParaRPr lang="en-US"/>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12/16/2020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ws.amazon.com/about-aws/whats-new/2018/04/announcing-s3-one-zone-infrequent-access-a-new-amazon-s3-storage-clas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aws.amazon.com/elasticache/"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youtu.be/8eD2eNljUR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ocs.aws.amazon.com/AWSEC2/latest/UserGuide/EBSVolumeTypes.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ws.amazon.com/elasticloadbalancing/faqs/" TargetMode="External"/><Relationship Id="rId7" Type="http://schemas.openxmlformats.org/officeDocument/2006/relationships/hyperlink" Target="https://amazon.qwiklabs.com/catalog?keywords=Introduction+to+Amazon+EC2+Auto+Scaling&amp;format%5b%5d=any&amp;level%5b%5d=any&amp;duration%5b%5d=any&amp;price%5b%5d=any&amp;modality%5b%5d=any&amp;language%5b%5d=any"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aws.amazon.com/autoscaling/faqs/" TargetMode="External"/><Relationship Id="rId5" Type="http://schemas.openxmlformats.org/officeDocument/2006/relationships/hyperlink" Target="https://aws.amazon.com/ec2/autoscaling/faqs/" TargetMode="External"/><Relationship Id="rId4" Type="http://schemas.openxmlformats.org/officeDocument/2006/relationships/hyperlink" Target="https://aws.amazon.com/cloudwatch/faqs/"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aws.amazon.com/documentation/cloudwatch/"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aws.amazon.com/documentation/cloudwatch/faq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Tree>
    <p:extLst>
      <p:ext uri="{BB962C8B-B14F-4D97-AF65-F5344CB8AC3E}">
        <p14:creationId xmlns:p14="http://schemas.microsoft.com/office/powerpoint/2010/main" val="3902097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dirty="0"/>
              <a:t>Regarding option C, S3 One Zone-Infrequent Access (S3 One Zone-IA; Z-IA) is a new storage class designed for customers who want a lower-cost option for infrequently accessed data, but do not require the multiple Availability Zone data resilience model of the S3 Standard and S3 Standard-Infrequent Access (S3 Standard-IA; S-IA) storage classes. S3 One Zone-IA is intended for use cases with infrequently accessed data that is re-creatable, such as storing secondary backup copies of on-premises data or for storage that is already replicated in another AWS Region for compliance or disaster recovery purposes. </a:t>
            </a:r>
          </a:p>
          <a:p>
            <a:pPr marL="0" marR="0" indent="0" algn="l" defTabSz="1097212" rtl="0" eaLnBrk="1" fontAlgn="auto" latinLnBrk="0" hangingPunct="1">
              <a:lnSpc>
                <a:spcPct val="90000"/>
              </a:lnSpc>
              <a:spcBef>
                <a:spcPts val="0"/>
              </a:spcBef>
              <a:spcAft>
                <a:spcPts val="400"/>
              </a:spcAft>
              <a:buClrTx/>
              <a:buSzTx/>
              <a:buFontTx/>
              <a:buNone/>
              <a:tabLst/>
              <a:defRPr/>
            </a:pPr>
            <a:endParaRPr lang="en-US" dirty="0"/>
          </a:p>
          <a:p>
            <a:pPr marL="0" marR="0" indent="0" algn="l" defTabSz="1097212" rtl="0" eaLnBrk="1" fontAlgn="auto" latinLnBrk="0" hangingPunct="1">
              <a:lnSpc>
                <a:spcPct val="90000"/>
              </a:lnSpc>
              <a:spcBef>
                <a:spcPts val="0"/>
              </a:spcBef>
              <a:spcAft>
                <a:spcPts val="400"/>
              </a:spcAft>
              <a:buClrTx/>
              <a:buSzTx/>
              <a:buFontTx/>
              <a:buNone/>
              <a:tabLst/>
              <a:defRPr/>
            </a:pPr>
            <a:r>
              <a:rPr lang="en-US" u="sng" kern="1200" dirty="0">
                <a:solidFill>
                  <a:schemeClr val="tx1"/>
                </a:solidFill>
                <a:effectLst/>
                <a:ea typeface="+mn-ea"/>
                <a:cs typeface="+mn-cs"/>
                <a:hlinkClick r:id="rId3"/>
              </a:rPr>
              <a:t>https://aws.amazon.com/about-aws/whats-new/2018/04/announcing-s3-one-zone-infrequent-access-a-new-amazon-s3-storage-class/</a:t>
            </a:r>
            <a:r>
              <a:rPr lang="en-US" dirty="0">
                <a:effectLst/>
              </a:rPr>
              <a:t> </a:t>
            </a:r>
            <a:endParaRPr lang="en-US" dirty="0"/>
          </a:p>
        </p:txBody>
      </p:sp>
    </p:spTree>
    <p:extLst>
      <p:ext uri="{BB962C8B-B14F-4D97-AF65-F5344CB8AC3E}">
        <p14:creationId xmlns:p14="http://schemas.microsoft.com/office/powerpoint/2010/main" val="1792791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017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2969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8693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1250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29301"/>
          </a:xfrm>
        </p:spPr>
        <p:txBody>
          <a:bodyPr/>
          <a:lstStyle/>
          <a:p>
            <a:r>
              <a:rPr lang="en-US" sz="1200" b="1" kern="1200" dirty="0">
                <a:solidFill>
                  <a:schemeClr val="tx1"/>
                </a:solidFill>
                <a:effectLst/>
                <a:latin typeface="Calibri" panose="020F0502020204030204" pitchFamily="34" charset="0"/>
                <a:ea typeface="+mn-ea"/>
                <a:cs typeface="Calibri" panose="020F0502020204030204" pitchFamily="34" charset="0"/>
              </a:rPr>
              <a:t>Amazon Relational Database Service (Amazon RDS) </a:t>
            </a:r>
          </a:p>
          <a:p>
            <a:r>
              <a:rPr lang="en-US" sz="1200" kern="1200" dirty="0">
                <a:solidFill>
                  <a:schemeClr val="tx1"/>
                </a:solidFill>
                <a:effectLst/>
                <a:latin typeface="Calibri" panose="020F0502020204030204" pitchFamily="34" charset="0"/>
                <a:ea typeface="+mn-ea"/>
                <a:cs typeface="Calibri" panose="020F0502020204030204" pitchFamily="34" charset="0"/>
              </a:rPr>
              <a:t>Amazon RDS allows you to quickly create a relational database instance and scale the associated compute resources and storage capacity to meet application demand. Amazon RDS manages the database instance on your behalf by performing backups, handling failover, and maintaining the database software. Currently, Amazon RDS is available for Amazon Aurora, MySQL, PostgreSQL, Oracle, Microsoft SQL Server, and MariaDB database engines.</a:t>
            </a:r>
          </a:p>
          <a:p>
            <a:r>
              <a:rPr lang="en-US" sz="1200" kern="1200" dirty="0">
                <a:solidFill>
                  <a:schemeClr val="tx1"/>
                </a:solidFill>
                <a:effectLst/>
                <a:latin typeface="Calibri" panose="020F0502020204030204" pitchFamily="34" charset="0"/>
                <a:ea typeface="+mn-ea"/>
                <a:cs typeface="Calibri" panose="020F0502020204030204" pitchFamily="34" charset="0"/>
              </a:rPr>
              <a:t> </a:t>
            </a:r>
          </a:p>
          <a:p>
            <a:r>
              <a:rPr lang="en-US" sz="1200" b="1" kern="1200" dirty="0">
                <a:solidFill>
                  <a:schemeClr val="tx1"/>
                </a:solidFill>
                <a:effectLst/>
                <a:latin typeface="Calibri" panose="020F0502020204030204" pitchFamily="34" charset="0"/>
                <a:ea typeface="+mn-ea"/>
                <a:cs typeface="Calibri" panose="020F0502020204030204" pitchFamily="34" charset="0"/>
              </a:rPr>
              <a:t>Amazon DynamoDB</a:t>
            </a:r>
          </a:p>
          <a:p>
            <a:r>
              <a:rPr lang="en-US" sz="1200" kern="1200" dirty="0">
                <a:solidFill>
                  <a:schemeClr val="tx1"/>
                </a:solidFill>
                <a:effectLst/>
                <a:latin typeface="Calibri" panose="020F0502020204030204" pitchFamily="34" charset="0"/>
                <a:ea typeface="+mn-ea"/>
                <a:cs typeface="Calibri" panose="020F0502020204030204" pitchFamily="34" charset="0"/>
              </a:rPr>
              <a:t>DynamoDB is a fully managed NoSQL database service that provides fast and predictable performance with scalability. It is a great fit for all applications that need consistent, single-digit millisecond latency at any scale, such as mobile, web, gaming, ad tech, IoT, and many other applications. DynamoDB enables you to offload the administrative burdens of operating and scaling distributed databases to AWS so you don’t have to worry about hardware provisioning, setup and configuration, replication, software patching, or cluster scaling. You can create a database table that can store and retrieve any amount of data and serve any level of request traffic. DynamoDB automatically partitions and re-partitions your data and provisions additional server capacity as your table size grows or you increase your provisioned throughput. </a:t>
            </a:r>
          </a:p>
          <a:p>
            <a:endParaRPr lang="en-US" dirty="0">
              <a:latin typeface="Calibri" panose="020F0502020204030204" pitchFamily="34" charset="0"/>
              <a:cs typeface="Calibri" panose="020F0502020204030204" pitchFamily="34" charset="0"/>
            </a:endParaRP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b="1" kern="1200" dirty="0">
                <a:solidFill>
                  <a:schemeClr val="tx1"/>
                </a:solidFill>
                <a:effectLst/>
                <a:latin typeface="Calibri" panose="020F0502020204030204" pitchFamily="34" charset="0"/>
                <a:ea typeface="+mn-ea"/>
                <a:cs typeface="Calibri" panose="020F0502020204030204" pitchFamily="34" charset="0"/>
              </a:rPr>
              <a:t>Amazon Redshift</a:t>
            </a:r>
          </a:p>
          <a:p>
            <a:r>
              <a:rPr lang="en-US" sz="1200" kern="1200" dirty="0">
                <a:solidFill>
                  <a:schemeClr val="tx1"/>
                </a:solidFill>
                <a:effectLst/>
                <a:latin typeface="Calibri" panose="020F0502020204030204" pitchFamily="34" charset="0"/>
                <a:ea typeface="+mn-ea"/>
                <a:cs typeface="Calibri" panose="020F0502020204030204" pitchFamily="34" charset="0"/>
              </a:rPr>
              <a:t>Amazon Redshift is a fast, scalable data warehouse that makes it simple and cost-effective to analyze all your data across your data warehouse and data lake. Amazon Redshift delivers ten times faster performance than other data warehouses by using machine learning, massively parallel query </a:t>
            </a:r>
            <a:r>
              <a:rPr lang="en-US" sz="1200" kern="1200" dirty="0" smtClean="0">
                <a:solidFill>
                  <a:schemeClr val="tx1"/>
                </a:solidFill>
                <a:effectLst/>
                <a:latin typeface="Calibri" panose="020F0502020204030204" pitchFamily="34" charset="0"/>
                <a:ea typeface="+mn-ea"/>
                <a:cs typeface="Calibri" panose="020F0502020204030204" pitchFamily="34" charset="0"/>
              </a:rPr>
              <a:t>processing, </a:t>
            </a:r>
            <a:r>
              <a:rPr lang="en-US" sz="1200" kern="1200" dirty="0">
                <a:solidFill>
                  <a:schemeClr val="tx1"/>
                </a:solidFill>
                <a:effectLst/>
                <a:latin typeface="Calibri" panose="020F0502020204030204" pitchFamily="34" charset="0"/>
                <a:ea typeface="+mn-ea"/>
                <a:cs typeface="Calibri" panose="020F0502020204030204" pitchFamily="34" charset="0"/>
              </a:rPr>
              <a:t>and columnar storage on high-performance disk. You can set up and deploy a new data warehouse in minutes, and run queries across petabytes of data in your Amazon Redshift data warehouse, and exabytes of data in your data lake built on Amazon S3.</a:t>
            </a:r>
          </a:p>
        </p:txBody>
      </p:sp>
    </p:spTree>
    <p:extLst>
      <p:ext uri="{BB962C8B-B14F-4D97-AF65-F5344CB8AC3E}">
        <p14:creationId xmlns:p14="http://schemas.microsoft.com/office/powerpoint/2010/main" val="726708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457200">
              <a:spcBef>
                <a:spcPts val="480"/>
              </a:spcBef>
              <a:defRPr/>
            </a:pP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When </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Amazon RDS is not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suitable</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consider </a:t>
            </a:r>
            <a:r>
              <a:rPr lang="en-US" sz="1200" dirty="0">
                <a:latin typeface="Calibri" panose="020F0502020204030204" pitchFamily="34" charset="0"/>
                <a:ea typeface="Amazon Ember Light" panose="020B0403020204020204" pitchFamily="34" charset="0"/>
                <a:cs typeface="Calibri" panose="020F0502020204030204" pitchFamily="34" charset="0"/>
              </a:rPr>
              <a:t>either </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using </a:t>
            </a:r>
            <a:r>
              <a:rPr lang="en-US" sz="1200" dirty="0">
                <a:latin typeface="Calibri" panose="020F0502020204030204" pitchFamily="34" charset="0"/>
                <a:ea typeface="Amazon Ember Light" panose="020B0403020204020204" pitchFamily="34" charset="0"/>
                <a:cs typeface="Calibri" panose="020F0502020204030204" pitchFamily="34" charset="0"/>
              </a:rPr>
              <a:t>a </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NoSQL database solution, such as Amazon DynamoDB, or running your relational database engine on </a:t>
            </a:r>
            <a:r>
              <a:rPr lang="en-US" sz="1200" kern="1200" dirty="0">
                <a:solidFill>
                  <a:schemeClr val="tx1"/>
                </a:solidFill>
                <a:effectLst/>
                <a:latin typeface="Calibri" panose="020F0502020204030204" pitchFamily="34" charset="0"/>
                <a:ea typeface="+mn-ea"/>
                <a:cs typeface="Calibri" panose="020F0502020204030204" pitchFamily="34" charset="0"/>
              </a:rPr>
              <a:t>Amazon Elastic Compute Cloud (Amazon EC2)</a:t>
            </a:r>
            <a:r>
              <a:rPr lang="en-US" sz="1200" dirty="0">
                <a:effectLst/>
                <a:latin typeface="Calibri" panose="020F0502020204030204" pitchFamily="34" charset="0"/>
                <a:cs typeface="Calibri" panose="020F0502020204030204" pitchFamily="34" charset="0"/>
              </a:rPr>
              <a:t> </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instances. These solutions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provide</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you with more options for customizing your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database</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t>
            </a:r>
          </a:p>
        </p:txBody>
      </p:sp>
    </p:spTree>
    <p:extLst>
      <p:ext uri="{BB962C8B-B14F-4D97-AF65-F5344CB8AC3E}">
        <p14:creationId xmlns:p14="http://schemas.microsoft.com/office/powerpoint/2010/main" val="289226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200"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Amazon RDS Read Replicas provide enhanced performance and durability for database (DB) instances. This feature makes it easy to elastically scale out beyond the capacity constraints of a single DB instance for read-heavy database workloads. You can create one or more replicas of a given source DB Instance and serve high-volume application read traffic from multiple copies of your data, thereby increasing aggregate read throughput. Read replicas can also be promoted when needed to become standalone DB instances. Read replicas are available in Amazon RDS for </a:t>
            </a:r>
            <a:r>
              <a:rPr lang="en-US" sz="1200" b="0" i="0" u="none" strike="noStrike"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MySQL</a:t>
            </a:r>
            <a:r>
              <a:rPr lang="en-US" sz="1200"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t>
            </a:r>
            <a:r>
              <a:rPr lang="en-US" sz="1200" b="0" i="0" u="none" strike="noStrike"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MariaDB</a:t>
            </a:r>
            <a:r>
              <a:rPr lang="en-US" sz="1200"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and </a:t>
            </a:r>
            <a:r>
              <a:rPr lang="en-US" sz="1200" b="0" i="0" u="none" strike="noStrike"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PostgreSQL</a:t>
            </a:r>
            <a:r>
              <a:rPr lang="en-US" sz="1200"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as well as </a:t>
            </a:r>
            <a:r>
              <a:rPr lang="en-US" sz="1200" b="0" i="0" u="none" strike="noStrike"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Amazon Aurora</a:t>
            </a:r>
            <a:r>
              <a:rPr lang="en-US" sz="1200"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t>
            </a:r>
            <a:endParaRPr lang="en-US" sz="1100" dirty="0">
              <a:latin typeface="Calibri" panose="020F0502020204030204" pitchFamily="34" charset="0"/>
              <a:ea typeface="Amazon Ember Light" panose="020B0403020204020204" pitchFamily="34" charset="0"/>
              <a:cs typeface="Calibri" panose="020F0502020204030204" pitchFamily="34" charset="0"/>
            </a:endParaRPr>
          </a:p>
        </p:txBody>
      </p:sp>
    </p:spTree>
    <p:extLst>
      <p:ext uri="{BB962C8B-B14F-4D97-AF65-F5344CB8AC3E}">
        <p14:creationId xmlns:p14="http://schemas.microsoft.com/office/powerpoint/2010/main" val="3179473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When you create or update a table, you specify how much provisioned throughput capacity is required for reads and writes. Amazon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DynamoDB</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allocates</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the necessary machine resources to meet your throughput needs while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ensuring</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consistent, low-latency performance. </a:t>
            </a:r>
          </a:p>
          <a:p>
            <a:endPar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endParaRPr>
          </a:p>
          <a:p>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 unit of </a:t>
            </a:r>
            <a:r>
              <a:rPr lang="en-US" sz="1200" i="1"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read capacity</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represents one strongly consistent read per second (or two eventually consistent reads per second) for items as large as 4 KB. A unit of </a:t>
            </a:r>
            <a:r>
              <a:rPr lang="en-US" sz="1200" i="1"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write capacity</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represents one write per second for items as large as 1 KB. </a:t>
            </a:r>
          </a:p>
        </p:txBody>
      </p:sp>
    </p:spTree>
    <p:extLst>
      <p:ext uri="{BB962C8B-B14F-4D97-AF65-F5344CB8AC3E}">
        <p14:creationId xmlns:p14="http://schemas.microsoft.com/office/powerpoint/2010/main" val="4006083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9965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0051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2608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197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0576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515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8644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971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6014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72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1964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988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892648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915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dirty="0"/>
              <a:t>Amazon Aurora is a relational database that will automatically scale to accommodate data growth. </a:t>
            </a:r>
          </a:p>
        </p:txBody>
      </p:sp>
    </p:spTree>
    <p:extLst>
      <p:ext uri="{BB962C8B-B14F-4D97-AF65-F5344CB8AC3E}">
        <p14:creationId xmlns:p14="http://schemas.microsoft.com/office/powerpoint/2010/main" val="3559406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2334241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sz="1200" dirty="0">
                <a:latin typeface="Calibri" panose="020F0502020204030204" pitchFamily="34" charset="0"/>
                <a:cs typeface="Calibri" panose="020F0502020204030204" pitchFamily="34" charset="0"/>
              </a:rPr>
              <a:t>Amazon CloudFront is a global content delivery network (CDN) service that delivers data, videos, applications, and APIs securely to your viewers with low latency and high transfer speeds. CloudFront is integrated with AWS – physical locations that are directly connected to the AWS global infrastructure and software that works seamlessly with services, including AWS Shield for </a:t>
            </a:r>
            <a:r>
              <a:rPr lang="en-US" sz="1200" b="0" i="0" u="none" strike="noStrike" kern="1200" dirty="0">
                <a:solidFill>
                  <a:schemeClr val="tx1"/>
                </a:solidFill>
                <a:effectLst/>
                <a:latin typeface="Calibri" panose="020F0502020204030204" pitchFamily="34" charset="0"/>
                <a:ea typeface="+mn-ea"/>
                <a:cs typeface="Calibri" panose="020F0502020204030204" pitchFamily="34" charset="0"/>
              </a:rPr>
              <a:t>Distributed Denial of Service (</a:t>
            </a:r>
            <a:r>
              <a:rPr lang="en-US" sz="1200" dirty="0">
                <a:latin typeface="Calibri" panose="020F0502020204030204" pitchFamily="34" charset="0"/>
                <a:cs typeface="Calibri" panose="020F0502020204030204" pitchFamily="34" charset="0"/>
              </a:rPr>
              <a:t>DDoS) mitigation, Amazon S3, Elastic Load Balancing or Amazon EC2 as origins for your applications, and AWS Lambda to run custom code close to your viewers.</a:t>
            </a:r>
          </a:p>
          <a:p>
            <a:pPr marL="0" marR="0" indent="0" algn="l" defTabSz="1097212" rtl="0" eaLnBrk="1" fontAlgn="auto" latinLnBrk="0" hangingPunct="1">
              <a:lnSpc>
                <a:spcPct val="90000"/>
              </a:lnSpc>
              <a:spcBef>
                <a:spcPts val="0"/>
              </a:spcBef>
              <a:spcAft>
                <a:spcPts val="400"/>
              </a:spcAft>
              <a:buClrTx/>
              <a:buSzTx/>
              <a:buFontTx/>
              <a:buNone/>
              <a:tabLst/>
              <a:defRPr/>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3628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Caching is the process of temporarily storing data or files in an intermediary location between the requester and the permanent storage, for the purpose of making future requests faster and reducing network throughput. This reduces both latency and cost, because after the first one request, you're no longer paying for the file to be transferred out of its original location.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kern="1200" baseline="0" dirty="0">
              <a:effectLs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kern="1200" dirty="0">
                <a:effectLst/>
                <a:ea typeface="+mn-ea"/>
                <a:cs typeface="+mn-cs"/>
              </a:rPr>
              <a:t>If content isn’t cached, the requested object is retrieved from the origin.  In the example, steps 1, 2, 3, and 4 retrieve and return the data requested by the user. If content is cached, the cached object request is routed to the most optimal edge location and the cached objects are retrieved as shown in steps 1 and 4. </a:t>
            </a:r>
          </a:p>
        </p:txBody>
      </p:sp>
    </p:spTree>
    <p:extLst>
      <p:ext uri="{BB962C8B-B14F-4D97-AF65-F5344CB8AC3E}">
        <p14:creationId xmlns:p14="http://schemas.microsoft.com/office/powerpoint/2010/main" val="1990899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37731"/>
          </a:xfrm>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Amazon ElastiCache can significantly improve latency and throughput for many read-heavy application workloads or compute-intensive workloads. ElastiCache simplifies and offloads the management, monitoring, and operation of in-memory cache environments, enabling you to focus on the differentiating parts of your applications. It enables you to store frequently read objects in cache. </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Amazon ElastiCache provides:</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​Support​ for Memcached and Redis engines</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Ease of management via the AWS Management ​Console​</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Compatibility with the specific engine protocol. This means that most client libraries ​will</a:t>
            </a:r>
            <a:r>
              <a:rPr lang="en-US" sz="1200" u="wavyDbl" kern="1200" dirty="0">
                <a:solidFill>
                  <a:schemeClr val="tx1"/>
                </a:solidFill>
                <a:effectLst/>
                <a:latin typeface="Calibri" panose="020F0502020204030204" pitchFamily="34" charset="0"/>
                <a:ea typeface="+mn-ea"/>
                <a:cs typeface="Calibri" panose="020F0502020204030204" pitchFamily="34" charset="0"/>
              </a:rPr>
              <a:t> </a:t>
            </a:r>
            <a:r>
              <a:rPr lang="en-US" sz="1200" kern="1200" dirty="0">
                <a:solidFill>
                  <a:schemeClr val="tx1"/>
                </a:solidFill>
                <a:effectLst/>
                <a:latin typeface="Calibri" panose="020F0502020204030204" pitchFamily="34" charset="0"/>
                <a:ea typeface="+mn-ea"/>
                <a:cs typeface="Calibri" panose="020F0502020204030204" pitchFamily="34" charset="0"/>
              </a:rPr>
              <a:t>​​work​ with the respective engines they were built for - no additional changes or configuration required.</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Detailed monitoring statistics for the engine nodes at no extra cost via Amazon CloudWatch</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Pay only for the resources you consume based on node hours used.</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Additionally, with Redis support for advanced data structures, you can augment the database tier to provide not easily achievable features cost-effectively. For example, you can export your existing Redis snapshots to an Amazon S3 bucket and use them for ​disaster ​​recovery​, Redis usage analysis, or to warm-start new Redis clusters in a different account, region, or environment. </a:t>
            </a:r>
          </a:p>
          <a:p>
            <a:r>
              <a:rPr lang="en-US" sz="1200" kern="1200" dirty="0">
                <a:solidFill>
                  <a:schemeClr val="tx1"/>
                </a:solidFill>
                <a:effectLst/>
                <a:latin typeface="Calibri" panose="020F0502020204030204" pitchFamily="34" charset="0"/>
                <a:ea typeface="+mn-ea"/>
                <a:cs typeface="Calibri" panose="020F0502020204030204" pitchFamily="34" charset="0"/>
              </a:rPr>
              <a:t> </a:t>
            </a:r>
          </a:p>
          <a:p>
            <a:r>
              <a:rPr lang="en-US" sz="1200" kern="1200" dirty="0">
                <a:solidFill>
                  <a:schemeClr val="tx1"/>
                </a:solidFill>
                <a:effectLst/>
                <a:latin typeface="Calibri" panose="020F0502020204030204" pitchFamily="34" charset="0"/>
                <a:ea typeface="+mn-ea"/>
                <a:cs typeface="Calibri" panose="020F0502020204030204" pitchFamily="34" charset="0"/>
              </a:rPr>
              <a:t>Amazon ElastiCache: </a:t>
            </a:r>
            <a:r>
              <a:rPr lang="en-US" sz="1200" u="sng" kern="1200" dirty="0">
                <a:solidFill>
                  <a:schemeClr val="tx1"/>
                </a:solidFill>
                <a:effectLst/>
                <a:latin typeface="Calibri" panose="020F0502020204030204" pitchFamily="34" charset="0"/>
                <a:ea typeface="+mn-ea"/>
                <a:cs typeface="Calibri" panose="020F0502020204030204" pitchFamily="34" charset="0"/>
                <a:hlinkClick r:id="rId3"/>
              </a:rPr>
              <a:t>http://aws.amazon.com/elasticache/</a:t>
            </a:r>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Video: Introduction to Amazon ElastiCache: </a:t>
            </a:r>
            <a:r>
              <a:rPr lang="en-US" sz="1200" u="sng" kern="1200" dirty="0">
                <a:solidFill>
                  <a:schemeClr val="tx1"/>
                </a:solidFill>
                <a:effectLst/>
                <a:latin typeface="Calibri" panose="020F0502020204030204" pitchFamily="34" charset="0"/>
                <a:ea typeface="+mn-ea"/>
                <a:cs typeface="Calibri" panose="020F0502020204030204" pitchFamily="34" charset="0"/>
                <a:hlinkClick r:id="rId4"/>
              </a:rPr>
              <a:t>https://youtu.be/8eD2eNljURE</a:t>
            </a:r>
            <a:endParaRPr lang="en-US" sz="1200" kern="1200" dirty="0">
              <a:solidFill>
                <a:schemeClr val="tx1"/>
              </a:solidFill>
              <a:effectLst/>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141186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88107"/>
          </a:xfrm>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Memcached offers multithreading while Redis uses single-threading. This allows Memcached to use more CPU cores than Redis. Memcached is designed to be simple and requires less maintenance than Redis. It is also easier to scale horizontally. You can add and remove nodes easily to Memcached clusters using the Auto Discovery feature in Amazon ElastiCache. This feature automatically discovers changes to the node membership in a cluster, such as new nodes that are added or nodes that have been subtracted. In response, the ElastiCache client reconfigures automatically.</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Memcached is preferred when your cache doesn't need the advanced features that Redis provides. But if you need the advantage of advanced data types, data persistence, or other advanced features, Redis is your best solution.</a:t>
            </a:r>
          </a:p>
          <a:p>
            <a:r>
              <a:rPr lang="en-US" sz="1200" kern="1200" dirty="0">
                <a:solidFill>
                  <a:schemeClr val="tx1"/>
                </a:solidFill>
                <a:effectLst/>
                <a:latin typeface="Calibri" panose="020F0502020204030204" pitchFamily="34" charset="0"/>
                <a:ea typeface="+mn-ea"/>
                <a:cs typeface="Calibri" panose="020F0502020204030204" pitchFamily="34" charset="0"/>
              </a:rPr>
              <a:t>If you ​need to​ use advanced data types, Redis supports the structuring of data. By contrast, Memcached is designed to cache flat strings (e.g., flat HTML pages, serialized JSON). </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Data in Redis is persistent, so you can use it as a primary data store. In comparison, Memcached lacks persistence. When you bring up an empty node and if you terminate that node or scale it down, you lose the data stored in that cache memory.</a:t>
            </a:r>
          </a:p>
          <a:p>
            <a:endParaRPr lang="en-US" dirty="0">
              <a:latin typeface="Calibri" panose="020F0502020204030204" pitchFamily="34" charset="0"/>
              <a:cs typeface="Calibri" panose="020F0502020204030204" pitchFamily="34" charset="0"/>
            </a:endParaRP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 </a:t>
            </a:r>
          </a:p>
          <a:p>
            <a:r>
              <a:rPr lang="en-US" sz="1200" kern="1200" dirty="0">
                <a:solidFill>
                  <a:schemeClr val="tx1"/>
                </a:solidFill>
                <a:effectLst/>
                <a:latin typeface="Calibri" panose="020F0502020204030204" pitchFamily="34" charset="0"/>
                <a:ea typeface="+mn-ea"/>
                <a:cs typeface="Calibri" panose="020F0502020204030204" pitchFamily="34" charset="0"/>
              </a:rPr>
              <a:t>Redis offers atomic operations, and you can use it to increase or decrease values in the data within the cache. Redis also offers publish or subscribe messaging, which can be used to easily run a chat or messaging service in the backend. Additionally, Redis offers built-in read replicas with failover. As of version 3.2, Redis also offers sharded clusters that can hold up to 3.5 TiB of in-memory data.</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If you are running Redis 3.2.4 or later, you can create a Redis cluster (cluster mode enabled). Redis (cluster mode enabled) clusters support partitioning your data across 1–15 shards (API/CLI: node groups). </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63995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0803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7773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016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Matching the correct technology to your workload is an important best practice for reducing storage costs.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Provisioned</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IOPS, SSD-backed </a:t>
            </a:r>
            <a:r>
              <a:rPr lang="en-US" sz="1059" kern="1200" dirty="0">
                <a:solidFill>
                  <a:schemeClr val="tx1"/>
                </a:solidFill>
                <a:effectLst/>
                <a:latin typeface="+mj-lt"/>
                <a:ea typeface="+mn-ea"/>
                <a:cs typeface="+mn-cs"/>
              </a:rPr>
              <a:t>Amazon Elastic Block Store (Amazon EBS)</a:t>
            </a:r>
            <a:r>
              <a:rPr lang="en-US" sz="1200" dirty="0">
                <a:effectLst/>
              </a:rPr>
              <a:t> </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volumes can give you the highest performance. If your application doesn't require or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doesn’t use</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performance that high, a lower-cost option might be a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better</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solution</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t>
            </a:r>
          </a:p>
          <a:p>
            <a:endPar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endParaRPr>
          </a:p>
          <a:p>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For</a:t>
            </a:r>
            <a:r>
              <a:rPr lang="en-US" sz="1200" kern="1200" baseline="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more information, </a:t>
            </a:r>
            <a:r>
              <a:rPr lang="en-US" sz="1200" dirty="0">
                <a:latin typeface="Calibri" panose="020F0502020204030204" pitchFamily="34" charset="0"/>
                <a:ea typeface="Amazon Ember Light" panose="020B0403020204020204" pitchFamily="34" charset="0"/>
                <a:cs typeface="Calibri" panose="020F0502020204030204" pitchFamily="34" charset="0"/>
              </a:rPr>
              <a:t>see “Amazon EBS Volume Types” (</a:t>
            </a:r>
            <a:r>
              <a:rPr lang="en-US" sz="1200" kern="1200" baseline="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hlinkClick r:id="rId3"/>
              </a:rPr>
              <a:t>http://docs.aws.amazon.com/AWSEC2/latest/UserGuide/EBSVolumeTypes.html</a:t>
            </a:r>
            <a:r>
              <a:rPr lang="en-US" sz="1200" kern="1200" baseline="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501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571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4110017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Calibri" panose="020F0502020204030204" pitchFamily="34" charset="0"/>
                <a:ea typeface="Amazon Ember Light" panose="020B0403020204020204" pitchFamily="34" charset="0"/>
                <a:cs typeface="Calibri" panose="020F0502020204030204" pitchFamily="34" charset="0"/>
              </a:rPr>
              <a:t>Vertical</a:t>
            </a:r>
            <a:r>
              <a:rPr lang="en-US" sz="1200" b="0" baseline="0" dirty="0">
                <a:latin typeface="Calibri" panose="020F0502020204030204" pitchFamily="34" charset="0"/>
                <a:ea typeface="Amazon Ember Light" panose="020B0403020204020204" pitchFamily="34" charset="0"/>
                <a:cs typeface="Calibri" panose="020F0502020204030204" pitchFamily="34" charset="0"/>
              </a:rPr>
              <a:t> scaling adds memory and CPUs as the workload increases. Eventually, scaling</a:t>
            </a:r>
            <a:r>
              <a:rPr lang="en-US" sz="1200" b="0" dirty="0">
                <a:latin typeface="Calibri" panose="020F0502020204030204" pitchFamily="34" charset="0"/>
                <a:ea typeface="Amazon Ember Light" panose="020B0403020204020204" pitchFamily="34" charset="0"/>
                <a:cs typeface="Calibri" panose="020F0502020204030204" pitchFamily="34" charset="0"/>
              </a:rPr>
              <a:t> </a:t>
            </a:r>
            <a:r>
              <a:rPr lang="en-US" sz="1200" b="0" baseline="0" dirty="0">
                <a:solidFill>
                  <a:srgbClr val="000000"/>
                </a:solidFill>
                <a:latin typeface="Calibri" panose="020F0502020204030204" pitchFamily="34" charset="0"/>
                <a:ea typeface="Amazon Ember Light" panose="020B0403020204020204" pitchFamily="34" charset="0"/>
                <a:cs typeface="Calibri" panose="020F0502020204030204" pitchFamily="34" charset="0"/>
              </a:rPr>
              <a:t>reaches</a:t>
            </a:r>
            <a:r>
              <a:rPr lang="en-US" sz="1200" b="0" baseline="0" dirty="0">
                <a:latin typeface="Calibri" panose="020F0502020204030204" pitchFamily="34" charset="0"/>
                <a:ea typeface="Amazon Ember Light" panose="020B0403020204020204" pitchFamily="34" charset="0"/>
                <a:cs typeface="Calibri" panose="020F0502020204030204" pitchFamily="34" charset="0"/>
              </a:rPr>
              <a:t> its limit. Also, in vertical scaling, you must consider performance degradation. If you are running Java applications, more memory (more Java heap) means that it takes longer for </a:t>
            </a:r>
            <a:r>
              <a:rPr lang="en-US" sz="1200" b="0" baseline="0" dirty="0">
                <a:solidFill>
                  <a:srgbClr val="000000"/>
                </a:solidFill>
                <a:latin typeface="Calibri" panose="020F0502020204030204" pitchFamily="34" charset="0"/>
                <a:ea typeface="Amazon Ember Light" panose="020B0403020204020204" pitchFamily="34" charset="0"/>
                <a:cs typeface="Calibri" panose="020F0502020204030204" pitchFamily="34" charset="0"/>
              </a:rPr>
              <a:t>garbage collection</a:t>
            </a:r>
            <a:r>
              <a:rPr lang="en-US" sz="1200" b="0" baseline="0" dirty="0">
                <a:latin typeface="Calibri" panose="020F0502020204030204" pitchFamily="34" charset="0"/>
                <a:ea typeface="Amazon Ember Light" panose="020B0403020204020204" pitchFamily="34" charset="0"/>
                <a:cs typeface="Calibri" panose="020F0502020204030204" pitchFamily="34" charset="0"/>
              </a:rPr>
              <a:t> to run which can introduce longer pause time. Vertical scaling may also require a re-boot of the server. </a:t>
            </a:r>
          </a:p>
          <a:p>
            <a:endParaRPr lang="en-US" sz="1200" b="0" baseline="0" dirty="0">
              <a:latin typeface="Calibri" panose="020F0502020204030204" pitchFamily="34" charset="0"/>
              <a:ea typeface="Amazon Ember Light" panose="020B0403020204020204" pitchFamily="34" charset="0"/>
              <a:cs typeface="Calibri" panose="020F0502020204030204" pitchFamily="34" charset="0"/>
            </a:endParaRPr>
          </a:p>
          <a:p>
            <a:r>
              <a:rPr lang="en-US" sz="1200" b="0" baseline="0" dirty="0">
                <a:latin typeface="Calibri" panose="020F0502020204030204" pitchFamily="34" charset="0"/>
                <a:ea typeface="Amazon Ember Light" panose="020B0403020204020204" pitchFamily="34" charset="0"/>
                <a:cs typeface="Calibri" panose="020F0502020204030204" pitchFamily="34" charset="0"/>
              </a:rPr>
              <a:t>Horizontal scaling is </a:t>
            </a:r>
            <a:r>
              <a:rPr lang="en-US" sz="1200" b="0" baseline="0" dirty="0">
                <a:solidFill>
                  <a:srgbClr val="000000"/>
                </a:solidFill>
                <a:latin typeface="Calibri" panose="020F0502020204030204" pitchFamily="34" charset="0"/>
                <a:ea typeface="Amazon Ember Light" panose="020B0403020204020204" pitchFamily="34" charset="0"/>
                <a:cs typeface="Calibri" panose="020F0502020204030204" pitchFamily="34" charset="0"/>
              </a:rPr>
              <a:t>virtually limitless, which is </a:t>
            </a:r>
            <a:r>
              <a:rPr lang="en-US" sz="1200" b="0" baseline="0" dirty="0">
                <a:latin typeface="Calibri" panose="020F0502020204030204" pitchFamily="34" charset="0"/>
                <a:ea typeface="Amazon Ember Light" panose="020B0403020204020204" pitchFamily="34" charset="0"/>
                <a:cs typeface="Calibri" panose="020F0502020204030204" pitchFamily="34" charset="0"/>
              </a:rPr>
              <a:t>ideal for growing workloads. However, if you're going to rely on horizontal scaling, your application must be designed to take </a:t>
            </a:r>
            <a:r>
              <a:rPr lang="en-US" sz="1200" dirty="0">
                <a:latin typeface="Calibri" panose="020F0502020204030204" pitchFamily="34" charset="0"/>
                <a:ea typeface="Amazon Ember Light" panose="020B0403020204020204" pitchFamily="34" charset="0"/>
                <a:cs typeface="Calibri" panose="020F0502020204030204" pitchFamily="34" charset="0"/>
              </a:rPr>
              <a:t>full advantage </a:t>
            </a:r>
            <a:r>
              <a:rPr lang="en-US" sz="1200" b="0" baseline="0" dirty="0">
                <a:latin typeface="Calibri" panose="020F0502020204030204" pitchFamily="34" charset="0"/>
                <a:ea typeface="Amazon Ember Light" panose="020B0403020204020204" pitchFamily="34" charset="0"/>
                <a:cs typeface="Calibri" panose="020F0502020204030204" pitchFamily="34" charset="0"/>
              </a:rPr>
              <a:t>of </a:t>
            </a:r>
            <a:r>
              <a:rPr lang="en-US" sz="1200" b="0" baseline="0" dirty="0">
                <a:solidFill>
                  <a:srgbClr val="000000"/>
                </a:solidFill>
                <a:latin typeface="Calibri" panose="020F0502020204030204" pitchFamily="34" charset="0"/>
                <a:ea typeface="Amazon Ember Light" panose="020B0403020204020204" pitchFamily="34" charset="0"/>
                <a:cs typeface="Calibri" panose="020F0502020204030204" pitchFamily="34" charset="0"/>
              </a:rPr>
              <a:t>it</a:t>
            </a:r>
            <a:r>
              <a:rPr lang="en-US" sz="1200" b="0" baseline="0" dirty="0">
                <a:latin typeface="Calibri" panose="020F0502020204030204" pitchFamily="34" charset="0"/>
                <a:ea typeface="Amazon Ember Light" panose="020B0403020204020204" pitchFamily="34" charset="0"/>
                <a:cs typeface="Calibri" panose="020F0502020204030204" pitchFamily="34" charset="0"/>
              </a:rPr>
              <a:t>.</a:t>
            </a: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8292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If you specify scaling policies, </a:t>
            </a:r>
            <a:r>
              <a:rPr lang="en-US" dirty="0">
                <a:latin typeface="Calibri" panose="020F0502020204030204" pitchFamily="34" charset="0"/>
                <a:cs typeface="Calibri" panose="020F0502020204030204" pitchFamily="34" charset="0"/>
              </a:rPr>
              <a:t>Amazon EC2</a:t>
            </a:r>
            <a:r>
              <a:rPr lang="en-US"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Auto Scaling can launch or </a:t>
            </a:r>
            <a:r>
              <a:rPr lang="en-US" b="0" i="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terminate</a:t>
            </a:r>
            <a:r>
              <a:rPr lang="en-US"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instances as demand on your application increases or decreases. </a:t>
            </a:r>
            <a:r>
              <a:rPr lang="en-US" dirty="0">
                <a:latin typeface="Calibri" panose="020F0502020204030204" pitchFamily="34" charset="0"/>
                <a:cs typeface="Calibri" panose="020F0502020204030204" pitchFamily="34" charset="0"/>
              </a:rPr>
              <a:t>Amazon EC2</a:t>
            </a:r>
            <a:r>
              <a:rPr lang="en-US"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Auto Scaling integrates with Elastic Load Balancing to enable you to attach one or more load balancers to an existing Auto Scaling group. </a:t>
            </a:r>
          </a:p>
          <a:p>
            <a:endParaRPr lang="en-US" dirty="0">
              <a:latin typeface="Calibri" panose="020F0502020204030204" pitchFamily="34" charset="0"/>
              <a:ea typeface="Amazon Ember Light" panose="020B0403020204020204" pitchFamily="34" charset="0"/>
              <a:cs typeface="Calibri" panose="020F0502020204030204" pitchFamily="34" charset="0"/>
            </a:endParaRPr>
          </a:p>
          <a:p>
            <a:r>
              <a:rPr lang="en-US"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After you attach the load balancer, it automatically registers the instances in the group and distributes incoming traffic across the instances. When one Availability Zone becomes unhealthy or unavailable, </a:t>
            </a:r>
            <a:r>
              <a:rPr lang="en-US" dirty="0">
                <a:latin typeface="Calibri" panose="020F0502020204030204" pitchFamily="34" charset="0"/>
                <a:cs typeface="Calibri" panose="020F0502020204030204" pitchFamily="34" charset="0"/>
              </a:rPr>
              <a:t>Amazon EC2 </a:t>
            </a:r>
            <a:r>
              <a:rPr lang="en-US"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Auto Scaling launches new instances in an unaffected Availability Zone. When the unhealthy Availability Zone returns to a healthy state, </a:t>
            </a:r>
            <a:r>
              <a:rPr lang="en-US" dirty="0">
                <a:latin typeface="Calibri" panose="020F0502020204030204" pitchFamily="34" charset="0"/>
                <a:cs typeface="Calibri" panose="020F0502020204030204" pitchFamily="34" charset="0"/>
              </a:rPr>
              <a:t>Amazon EC2 </a:t>
            </a:r>
            <a:r>
              <a:rPr lang="en-US"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Auto Scaling automatically redistributes the application instances evenly across all Availability Zones for your Auto Scaling group. </a:t>
            </a:r>
            <a:r>
              <a:rPr lang="en-US" dirty="0">
                <a:latin typeface="Calibri" panose="020F0502020204030204" pitchFamily="34" charset="0"/>
                <a:cs typeface="Calibri" panose="020F0502020204030204" pitchFamily="34" charset="0"/>
              </a:rPr>
              <a:t>It </a:t>
            </a:r>
            <a:r>
              <a:rPr lang="en-US"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launches new instances in the Availability Zone with the fewest instances. If the attempt fails, however, </a:t>
            </a:r>
            <a:r>
              <a:rPr lang="en-US" dirty="0">
                <a:latin typeface="Calibri" panose="020F0502020204030204" pitchFamily="34" charset="0"/>
                <a:cs typeface="Calibri" panose="020F0502020204030204" pitchFamily="34" charset="0"/>
              </a:rPr>
              <a:t>Amazon EC2 </a:t>
            </a:r>
            <a:r>
              <a:rPr lang="en-US" b="0" i="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Auto Scaling launches in other Availability Zones until it succeeds. </a:t>
            </a:r>
            <a:endParaRPr lang="en-US" dirty="0">
              <a:latin typeface="Calibri" panose="020F0502020204030204" pitchFamily="34" charset="0"/>
              <a:ea typeface="Amazon Ember Light" panose="020B0403020204020204" pitchFamily="34" charset="0"/>
              <a:cs typeface="Calibri" panose="020F0502020204030204" pitchFamily="34" charset="0"/>
            </a:endParaRPr>
          </a:p>
        </p:txBody>
      </p:sp>
    </p:spTree>
    <p:extLst>
      <p:ext uri="{BB962C8B-B14F-4D97-AF65-F5344CB8AC3E}">
        <p14:creationId xmlns:p14="http://schemas.microsoft.com/office/powerpoint/2010/main" val="3631869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74459"/>
          </a:xfrm>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kern="1200" dirty="0">
                <a:solidFill>
                  <a:schemeClr val="tx1"/>
                </a:solidFill>
                <a:effectLst/>
                <a:cs typeface="Arial" panose="020B0604020202020204" pitchFamily="34" charset="0"/>
              </a:rPr>
              <a:t>AWS Auto Scaling works</a:t>
            </a:r>
            <a:r>
              <a:rPr lang="en-US" sz="1200" kern="1200" baseline="0" dirty="0">
                <a:solidFill>
                  <a:schemeClr val="tx1"/>
                </a:solidFill>
                <a:effectLst/>
                <a:cs typeface="Arial" panose="020B0604020202020204" pitchFamily="34" charset="0"/>
              </a:rPr>
              <a:t> with EC2 Auto Scaling groups, ECS services, Aurora clusters, and DynamoDB tables and global secondary indices. </a:t>
            </a:r>
            <a:r>
              <a:rPr lang="en-US" sz="1200" kern="1200" dirty="0">
                <a:solidFill>
                  <a:schemeClr val="tx1"/>
                </a:solidFill>
                <a:effectLst/>
                <a:cs typeface="Arial" panose="020B0604020202020204" pitchFamily="34" charset="0"/>
              </a:rPr>
              <a:t>AWS Auto Scaling uses the</a:t>
            </a:r>
            <a:r>
              <a:rPr lang="en-US" sz="1200" kern="1200" baseline="0" dirty="0">
                <a:solidFill>
                  <a:schemeClr val="tx1"/>
                </a:solidFill>
                <a:effectLst/>
                <a:cs typeface="Arial" panose="020B0604020202020204" pitchFamily="34" charset="0"/>
              </a:rPr>
              <a:t> Amazon EC2 </a:t>
            </a:r>
            <a:r>
              <a:rPr lang="en-US" sz="1200" kern="1200" dirty="0">
                <a:solidFill>
                  <a:schemeClr val="tx1"/>
                </a:solidFill>
                <a:effectLst/>
                <a:cs typeface="Arial" panose="020B0604020202020204" pitchFamily="34" charset="0"/>
              </a:rPr>
              <a:t>Auto Scaling and Application Auto Scaling services currently available to configure scaling</a:t>
            </a:r>
            <a:r>
              <a:rPr lang="en-US" sz="1200" kern="1200" baseline="0" dirty="0">
                <a:solidFill>
                  <a:schemeClr val="tx1"/>
                </a:solidFill>
                <a:effectLst/>
                <a:cs typeface="Arial" panose="020B0604020202020204" pitchFamily="34" charset="0"/>
              </a:rPr>
              <a:t> policies </a:t>
            </a:r>
            <a:r>
              <a:rPr lang="en-US" sz="1200" kern="1200" dirty="0">
                <a:solidFill>
                  <a:schemeClr val="tx1"/>
                </a:solidFill>
                <a:effectLst/>
                <a:cs typeface="Arial" panose="020B0604020202020204" pitchFamily="34" charset="0"/>
              </a:rPr>
              <a:t>with high</a:t>
            </a:r>
            <a:r>
              <a:rPr lang="en-US" sz="1200" kern="1200" baseline="0" dirty="0">
                <a:solidFill>
                  <a:schemeClr val="tx1"/>
                </a:solidFill>
                <a:effectLst/>
                <a:cs typeface="Arial" panose="020B0604020202020204" pitchFamily="34" charset="0"/>
              </a:rPr>
              <a:t> availability and cost optimization</a:t>
            </a:r>
            <a:r>
              <a:rPr lang="en-US" sz="1200" kern="1200" dirty="0">
                <a:solidFill>
                  <a:schemeClr val="tx1"/>
                </a:solidFill>
                <a:effectLst/>
                <a:cs typeface="Arial" panose="020B0604020202020204" pitchFamily="34" charset="0"/>
              </a:rPr>
              <a:t>. These policies</a:t>
            </a:r>
            <a:r>
              <a:rPr lang="en-US" sz="1200" kern="1200" baseline="0" dirty="0">
                <a:solidFill>
                  <a:schemeClr val="tx1"/>
                </a:solidFill>
                <a:effectLst/>
                <a:cs typeface="Arial" panose="020B0604020202020204" pitchFamily="34" charset="0"/>
              </a:rPr>
              <a:t> contain metrics and thresholds that are calculated by AWS to scale resources up and down, all from one single console.</a:t>
            </a:r>
            <a:r>
              <a:rPr lang="en-US" sz="1200" kern="1200" dirty="0">
                <a:solidFill>
                  <a:schemeClr val="tx1"/>
                </a:solidFill>
                <a:effectLst/>
                <a:cs typeface="Arial" panose="020B0604020202020204" pitchFamily="34" charset="0"/>
              </a:rPr>
              <a:t> </a:t>
            </a:r>
            <a:r>
              <a:rPr lang="en-US" sz="1200" kern="1200" baseline="0" dirty="0">
                <a:solidFill>
                  <a:schemeClr val="tx1"/>
                </a:solidFill>
                <a:effectLst/>
                <a:cs typeface="Arial" panose="020B0604020202020204" pitchFamily="34" charset="0"/>
              </a:rPr>
              <a:t>You can have one scaling plan per application, but one target resource can have more than one scaling policy applied to it. You define an application in AWS Auto Scaling using an AWS CloudFormation stack or an AWS Elastic Beanstalk environment.</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sz="1200" kern="1200" baseline="0" dirty="0">
              <a:solidFill>
                <a:schemeClr val="tx1"/>
              </a:solidFill>
              <a:effectLst/>
              <a:cs typeface="Arial" panose="020B0604020202020204" pitchFamily="34" charset="0"/>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dirty="0"/>
              <a:t>A</a:t>
            </a:r>
            <a:r>
              <a:rPr lang="en-US" sz="1200" baseline="0" dirty="0"/>
              <a:t> scaling plan consists of several items used by AWS to determine your scaling policies. Only </a:t>
            </a:r>
            <a:r>
              <a:rPr lang="en-US" sz="1200" dirty="0"/>
              <a:t>one scaling plan can be created per application. You can add each available scalable AWS</a:t>
            </a:r>
            <a:r>
              <a:rPr lang="en-US" sz="1200" baseline="0" dirty="0"/>
              <a:t> </a:t>
            </a:r>
            <a:r>
              <a:rPr lang="en-US" sz="1200" dirty="0"/>
              <a:t>resource to the scaling plan. You</a:t>
            </a:r>
            <a:r>
              <a:rPr lang="en-US" sz="1200" baseline="0" dirty="0"/>
              <a:t> then select the scaling strategy desired. You may scale with availability in mind, cost savings, or a combination of both.  We will talk more about scaling strategies in an upcoming slide.  Next, you need to provide a threshold for your scalable service.</a:t>
            </a:r>
            <a:r>
              <a:rPr lang="en-US" sz="1200" dirty="0"/>
              <a:t> With the</a:t>
            </a:r>
            <a:r>
              <a:rPr lang="en-US" sz="1200" baseline="0" dirty="0"/>
              <a:t> user-defined threshold or target value, and the selected scaling strategy, </a:t>
            </a:r>
            <a:r>
              <a:rPr lang="en-US" sz="1200" dirty="0"/>
              <a:t>AWS Auto Scaling is able to automatically generate target tracking scaling policies for your scaling plan. These target tracking scaling policies</a:t>
            </a:r>
            <a:r>
              <a:rPr lang="en-US" sz="1200" baseline="0" dirty="0"/>
              <a:t> will be discussed later on in this course.</a:t>
            </a:r>
            <a:endParaRPr lang="en-US" sz="1200" kern="120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883180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15653"/>
          </a:xfrm>
        </p:spPr>
        <p:txBody>
          <a:bodyPr/>
          <a:lstStyle/>
          <a:p>
            <a:r>
              <a:rPr lang="en-US" dirty="0"/>
              <a:t>You should use AWS Auto Scaling to manage scaling for multiple resources across multiple services. AWS Auto Scaling lets you define dynamic scaling policies for multiple EC2 Auto Scaling groups or other resources using predefined scaling strategies. Using AWS Auto Scaling to configure scaling policies for all of the scalable resources in your application is faster than managing scaling policies for each resource via its individual service console. It’s also easier, as AWS Auto Scaling includes predefined scaling strategies that simplify the setup of scaling policies.</a:t>
            </a:r>
          </a:p>
          <a:p>
            <a:endParaRPr lang="en-US" dirty="0"/>
          </a:p>
          <a:p>
            <a:r>
              <a:rPr lang="en-US" dirty="0"/>
              <a:t>You should use EC2 Auto Scaling if you only need to scale Amazon EC2 Auto Scaling groups, or if you are only interested in maintaining the health of your EC2 fleet. You should also use EC2 Auto Scaling if you need to create or configure Amazon EC2 Auto Scaling groups, or if you need to set up scheduled or step scaling policies (as AWS Auto Scaling supports only target tracking scaling policies).</a:t>
            </a:r>
          </a:p>
          <a:p>
            <a:endParaRPr lang="en-US" dirty="0"/>
          </a:p>
          <a:p>
            <a:r>
              <a:rPr lang="en-US" dirty="0"/>
              <a:t>EC2 Auto Scaling groups must be created and configured outside of AWS Auto Scaling, such as through the EC2 console, Auto Scaling API or via CloudFormation. AWS Auto Scaling can help you configure dynamic scaling policies for your existing EC2 Auto Scaling groups.</a:t>
            </a:r>
          </a:p>
        </p:txBody>
      </p:sp>
    </p:spTree>
    <p:extLst>
      <p:ext uri="{BB962C8B-B14F-4D97-AF65-F5344CB8AC3E}">
        <p14:creationId xmlns:p14="http://schemas.microsoft.com/office/powerpoint/2010/main" val="2898619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Amazon CloudWatch is a web service that provides monitoring for AWS cloud resources. It provides customers with visibility into resource utilization, operational performance, and overall environment security. CloudWatch captures and summarizes utilization metrics natively for AWS resources, but you can also have other logs sent to CloudWatch to monitor. You can route your guest OS, application, and custom log files for the software installed on your Amazon EC2 instances to CloudWatch, where they will be stored in durable fashion for as long as you'd like. </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You can configure CloudWatch to monitor the incoming log entries for any desired symbols or messages and to surface the results as CloudWatch metrics. You could, for example, monitor your web server's log files for 404 errors to detect bad inbound links or invalid user messages to detect unauthorized login attempts to your guest OS. You can set up CloudWatch alarms to notify you if certain thresholds are crossed, or to take other automated actions such as adding or removing EC2 instances if auto scaling is configured. </a:t>
            </a:r>
            <a:r>
              <a:rPr lang="en-US" sz="1200" dirty="0">
                <a:effectLs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711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Elastic Load Balancing (ELB) automatically distributes incoming application traffic across multiple targets, such as Amazon EC2 instances, containers, and IP addresses. It can handle the varying load of your application traffic in a single Availability Zone or across multiple Availability Zones. This increases the fault tolerance of your applications. You can add and remove instances from your load balancer as your needs change, without disrupting the overall flow of requests to your application. You configure your load balancer to accept incoming traffic by specifying one or more listeners. A listener is a process that checks for connection requests. </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ELB scales your load balancing device as traffic to your application changes over time and can scale to the majority of workloads automatically. You can configure health checks, which are used to monitor the health of the registered instances so that the load balancing device can send requests only to the healthy instances. When the load balancer detects an unhealthy target, it stops routing traffic to that target, and then resumes routing traffic when it detects that the target is healthy again. </a:t>
            </a:r>
          </a:p>
        </p:txBody>
      </p:sp>
    </p:spTree>
    <p:extLst>
      <p:ext uri="{BB962C8B-B14F-4D97-AF65-F5344CB8AC3E}">
        <p14:creationId xmlns:p14="http://schemas.microsoft.com/office/powerpoint/2010/main" val="3519511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Amazon Ember Light" panose="020B0403020204020204" pitchFamily="34" charset="0"/>
                <a:cs typeface="Amazon Ember Light" panose="020B0403020204020204" pitchFamily="34" charset="0"/>
              </a:rPr>
              <a:t>Take advantage of the scalability of resources on AWS:</a:t>
            </a:r>
          </a:p>
          <a:p>
            <a:pPr marL="628650" lvl="1"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ELB</a:t>
            </a:r>
          </a:p>
          <a:p>
            <a:pPr marL="628650" lvl="1"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AWS Lambda</a:t>
            </a:r>
          </a:p>
          <a:p>
            <a:pPr marL="628650" lvl="1"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Amazon Route53</a:t>
            </a:r>
          </a:p>
          <a:p>
            <a:pPr marL="628650" lvl="1"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Amazon CloudFront</a:t>
            </a:r>
          </a:p>
          <a:p>
            <a:pPr marL="628650" lvl="1" indent="-171450">
              <a:buFont typeface="Arial" panose="020B0604020202020204" pitchFamily="34" charset="0"/>
              <a:buChar char="•"/>
            </a:pPr>
            <a:r>
              <a:rPr lang="en-US" kern="1200" dirty="0">
                <a:solidFill>
                  <a:schemeClr val="tx1"/>
                </a:solidFill>
                <a:effectLst/>
                <a:ea typeface="+mn-ea"/>
                <a:cs typeface="+mn-cs"/>
              </a:rPr>
              <a:t>Amazon Simple Queue Service (Amazon SQS)</a:t>
            </a:r>
            <a:endParaRPr lang="en-US" dirty="0">
              <a:ea typeface="Amazon Ember Light" panose="020B0403020204020204" pitchFamily="34" charset="0"/>
              <a:cs typeface="Amazon Ember Light" panose="020B0403020204020204" pitchFamily="34" charset="0"/>
            </a:endParaRPr>
          </a:p>
          <a:p>
            <a:endParaRPr lang="en-US" dirty="0">
              <a:ea typeface="Amazon Ember Light" panose="020B0403020204020204" pitchFamily="34" charset="0"/>
              <a:cs typeface="Amazon Ember Light" panose="020B0403020204020204" pitchFamily="34" charset="0"/>
            </a:endParaRPr>
          </a:p>
          <a:p>
            <a:r>
              <a:rPr lang="en-US" dirty="0">
                <a:ea typeface="Amazon Ember Light" panose="020B0403020204020204" pitchFamily="34" charset="0"/>
                <a:cs typeface="Amazon Ember Light" panose="020B0403020204020204" pitchFamily="34" charset="0"/>
              </a:rPr>
              <a:t>In your architecture:</a:t>
            </a:r>
          </a:p>
          <a:p>
            <a:pPr marL="628650" marR="0" lvl="1" indent="-171450" fontAlgn="auto">
              <a:lnSpc>
                <a:spcPct val="90000"/>
              </a:lnSpc>
              <a:spcBef>
                <a:spcPts val="0"/>
              </a:spcBef>
              <a:spcAft>
                <a:spcPts val="400"/>
              </a:spcAft>
              <a:buClrTx/>
              <a:buSzTx/>
              <a:buFont typeface="Arial" panose="020B0604020202020204" pitchFamily="34" charset="0"/>
              <a:buChar char="•"/>
              <a:tabLst/>
              <a:defRPr/>
            </a:pPr>
            <a:r>
              <a:rPr lang="en-US" dirty="0"/>
              <a:t>Use AWS Auto Scaling or Amazon EC2 Auto Scaling, ELB, Amazon CloudWatch</a:t>
            </a:r>
          </a:p>
        </p:txBody>
      </p:sp>
    </p:spTree>
    <p:extLst>
      <p:ext uri="{BB962C8B-B14F-4D97-AF65-F5344CB8AC3E}">
        <p14:creationId xmlns:p14="http://schemas.microsoft.com/office/powerpoint/2010/main" val="1939702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6220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313"/>
          </a:xfrm>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Amazon Simple Storage Service (Amazon S3) concepts</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Amazon S3 stores data inside buckets. Buckets are the prefix for a set of files, which must be uniquely named across Amazon S3. Buckets are logical containers for objects. You can have one or more buckets in your account. </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For each bucket, you can control access, such as who can create, delete, and list objects in the bucket. </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You can also view access logs for the bucket and its objects and choose the geographical region where Amazon S3 will store the bucket and its contents.</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Amazon S3 refers to files as objects. When you have a bucket, you can store any number of objects inside of it. An object is composed of data and any metadata that describes that file. To store an object in Amazon S3, you upload the file you want to store into a bucket. When you upload a file, you can set permissions on the data and any metadata. </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In the example, we've used Amazon S3 to create a bucket in the Tokyo region, which is identified within AWS formally by its region code as ap-northeast-1. </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The URL for a bucket is structured with the region code first, followed by amazonaws.com, then the bucket name.</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we're storing the Preview2.mp4 object inside our bucket.</a:t>
            </a:r>
          </a:p>
          <a:p>
            <a:pPr marL="171450" lvl="0" indent="-171450">
              <a:buFont typeface="Arial" panose="020B0604020202020204" pitchFamily="34" charset="0"/>
              <a:buChar char="•"/>
            </a:pPr>
            <a:r>
              <a:rPr lang="en-US" sz="1200" kern="1200" dirty="0">
                <a:solidFill>
                  <a:schemeClr val="tx1"/>
                </a:solidFill>
                <a:effectLst/>
                <a:latin typeface="Calibri" panose="020F0502020204030204" pitchFamily="34" charset="0"/>
                <a:ea typeface="+mn-ea"/>
                <a:cs typeface="Calibri" panose="020F0502020204030204" pitchFamily="34" charset="0"/>
              </a:rPr>
              <a:t>The URL for the file includes the object name at the end.</a:t>
            </a:r>
          </a:p>
        </p:txBody>
      </p:sp>
    </p:spTree>
    <p:extLst>
      <p:ext uri="{BB962C8B-B14F-4D97-AF65-F5344CB8AC3E}">
        <p14:creationId xmlns:p14="http://schemas.microsoft.com/office/powerpoint/2010/main" val="11707471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8923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p>
          <a:p>
            <a:r>
              <a:rPr lang="en-US" dirty="0"/>
              <a:t>FAQs:</a:t>
            </a:r>
          </a:p>
          <a:p>
            <a:r>
              <a:rPr lang="en-US" u="sng" kern="1200" dirty="0">
                <a:solidFill>
                  <a:schemeClr val="tx1"/>
                </a:solidFill>
                <a:effectLst/>
                <a:ea typeface="+mn-ea"/>
                <a:cs typeface="+mn-cs"/>
                <a:hlinkClick r:id="rId3"/>
              </a:rPr>
              <a:t>https://aws.amazon.com/elasticloadbalancing/faqs/</a:t>
            </a:r>
            <a:r>
              <a:rPr lang="en-US" kern="1200" dirty="0">
                <a:solidFill>
                  <a:schemeClr val="tx1"/>
                </a:solidFill>
                <a:effectLst/>
                <a:ea typeface="+mn-ea"/>
                <a:cs typeface="+mn-cs"/>
              </a:rPr>
              <a:t> </a:t>
            </a:r>
          </a:p>
          <a:p>
            <a:r>
              <a:rPr lang="en-US" u="sng" kern="1200" dirty="0">
                <a:solidFill>
                  <a:schemeClr val="tx1"/>
                </a:solidFill>
                <a:effectLst/>
                <a:ea typeface="+mn-ea"/>
                <a:cs typeface="+mn-cs"/>
                <a:hlinkClick r:id="rId4"/>
              </a:rPr>
              <a:t>https://aws.amazon.com/cloudwatch/faqs/</a:t>
            </a:r>
            <a:r>
              <a:rPr lang="en-US" kern="1200" dirty="0">
                <a:solidFill>
                  <a:schemeClr val="tx1"/>
                </a:solidFill>
                <a:effectLst/>
                <a:ea typeface="+mn-ea"/>
                <a:cs typeface="+mn-cs"/>
              </a:rPr>
              <a:t> </a:t>
            </a:r>
          </a:p>
          <a:p>
            <a:r>
              <a:rPr lang="en-US" u="sng" kern="1200" dirty="0">
                <a:solidFill>
                  <a:schemeClr val="tx1"/>
                </a:solidFill>
                <a:effectLst/>
                <a:ea typeface="+mn-ea"/>
                <a:cs typeface="+mn-cs"/>
                <a:hlinkClick r:id="rId5"/>
              </a:rPr>
              <a:t>https://aws.amazon.com/ec2/autoscaling/faqs/</a:t>
            </a:r>
            <a:endParaRPr lang="en-US" kern="1200" dirty="0">
              <a:solidFill>
                <a:schemeClr val="tx1"/>
              </a:solidFill>
              <a:effectLst/>
              <a:ea typeface="+mn-ea"/>
              <a:cs typeface="+mn-cs"/>
            </a:endParaRPr>
          </a:p>
          <a:p>
            <a:r>
              <a:rPr lang="en-US" u="sng" kern="1200" dirty="0">
                <a:solidFill>
                  <a:schemeClr val="tx1"/>
                </a:solidFill>
                <a:effectLst/>
                <a:ea typeface="+mn-ea"/>
                <a:cs typeface="+mn-cs"/>
                <a:hlinkClick r:id="rId6"/>
              </a:rPr>
              <a:t>https://aws.amazon.com/autoscaling/faqs/</a:t>
            </a:r>
            <a:r>
              <a:rPr lang="en-US" kern="1200" dirty="0">
                <a:solidFill>
                  <a:schemeClr val="tx1"/>
                </a:solidFill>
                <a:effectLst/>
                <a:ea typeface="+mn-ea"/>
                <a:cs typeface="+mn-cs"/>
              </a:rPr>
              <a:t> </a:t>
            </a:r>
          </a:p>
          <a:p>
            <a:endParaRPr lang="en-US" kern="1200" dirty="0">
              <a:solidFill>
                <a:schemeClr val="tx1"/>
              </a:solidFill>
              <a:effectLst/>
              <a:ea typeface="+mn-ea"/>
              <a:cs typeface="+mn-cs"/>
            </a:endParaRPr>
          </a:p>
          <a:p>
            <a:r>
              <a:rPr lang="en-US" kern="1200" dirty="0">
                <a:solidFill>
                  <a:schemeClr val="tx1"/>
                </a:solidFill>
                <a:effectLst/>
                <a:ea typeface="+mn-ea"/>
                <a:cs typeface="+mn-cs"/>
              </a:rPr>
              <a:t>Introduction to Amazon EC2 Auto Scaling lab:</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u="sng" kern="1200" dirty="0">
                <a:solidFill>
                  <a:schemeClr val="tx1"/>
                </a:solidFill>
                <a:effectLst/>
                <a:ea typeface="+mn-ea"/>
                <a:cs typeface="+mn-cs"/>
                <a:hlinkClick r:id="rId7"/>
              </a:rPr>
              <a:t>https://amazon.qwiklabs.com/catalog?keywords=Introduction+to+Amazon+EC2+Auto+Scaling&amp;format%5B%5D=any&amp;level%5B%5D=any&amp;duration%5B%5D=any&amp;price%5B%5D=any&amp;modality%5B%5D=any&amp;language%5B%5D=any</a:t>
            </a:r>
            <a:r>
              <a:rPr lang="en-US" kern="1200" dirty="0">
                <a:solidFill>
                  <a:schemeClr val="tx1"/>
                </a:solidFill>
                <a:effectLst/>
                <a:ea typeface="+mn-ea"/>
                <a:cs typeface="+mn-cs"/>
              </a:rPr>
              <a:t>      </a:t>
            </a:r>
          </a:p>
          <a:p>
            <a:endParaRPr lang="en-US" kern="1200" dirty="0">
              <a:solidFill>
                <a:schemeClr val="tx1"/>
              </a:solidFill>
              <a:effectLst/>
              <a:ea typeface="+mn-ea"/>
              <a:cs typeface="+mn-cs"/>
            </a:endParaRPr>
          </a:p>
          <a:p>
            <a:endParaRPr lang="en-US" dirty="0"/>
          </a:p>
        </p:txBody>
      </p:sp>
    </p:spTree>
    <p:extLst>
      <p:ext uri="{BB962C8B-B14F-4D97-AF65-F5344CB8AC3E}">
        <p14:creationId xmlns:p14="http://schemas.microsoft.com/office/powerpoint/2010/main" val="231356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2066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171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4481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8478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61130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2147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0270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119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Costs may vary depending on the region and the specific requests made.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As</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 general rule, you pay </a:t>
            </a:r>
            <a:r>
              <a:rPr lang="en-US" sz="1200" dirty="0">
                <a:latin typeface="Calibri" panose="020F0502020204030204" pitchFamily="34" charset="0"/>
                <a:ea typeface="Amazon Ember Light" panose="020B0403020204020204" pitchFamily="34" charset="0"/>
                <a:cs typeface="Calibri" panose="020F0502020204030204" pitchFamily="34" charset="0"/>
              </a:rPr>
              <a:t>only for </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transfers that cross the boundary of your region. You do not pay for transfers to another service within the same </a:t>
            </a:r>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region</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9136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13904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39013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2482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0754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74513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1273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Tree>
    <p:extLst>
      <p:ext uri="{BB962C8B-B14F-4D97-AF65-F5344CB8AC3E}">
        <p14:creationId xmlns:p14="http://schemas.microsoft.com/office/powerpoint/2010/main" val="9463493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Calibri" panose="020F0502020204030204" pitchFamily="34" charset="0"/>
                <a:ea typeface="Amazon Ember Light" panose="020B0403020204020204" pitchFamily="34" charset="0"/>
                <a:cs typeface="Calibri" panose="020F0502020204030204" pitchFamily="34" charset="0"/>
              </a:rPr>
              <a:t>Three best practice areas for </a:t>
            </a:r>
            <a:r>
              <a:rPr lang="en-US" sz="1200" dirty="0">
                <a:solidFill>
                  <a:srgbClr val="000000"/>
                </a:solidFill>
                <a:latin typeface="Calibri" panose="020F0502020204030204" pitchFamily="34" charset="0"/>
                <a:ea typeface="Amazon Ember Light" panose="020B0403020204020204" pitchFamily="34" charset="0"/>
                <a:cs typeface="Calibri" panose="020F0502020204030204" pitchFamily="34" charset="0"/>
              </a:rPr>
              <a:t>operational excellence</a:t>
            </a:r>
            <a:r>
              <a:rPr lang="en-US" sz="1200" dirty="0">
                <a:latin typeface="Calibri" panose="020F0502020204030204" pitchFamily="34" charset="0"/>
                <a:ea typeface="Amazon Ember Light" panose="020B0403020204020204" pitchFamily="34" charset="0"/>
                <a:cs typeface="Calibri" panose="020F0502020204030204" pitchFamily="34" charset="0"/>
              </a:rPr>
              <a:t> in the cloud: </a:t>
            </a:r>
          </a:p>
          <a:p>
            <a:pPr marL="0" indent="0">
              <a:buFont typeface="Arial" panose="020B0604020202020204" pitchFamily="34" charset="0"/>
              <a:buNone/>
            </a:pPr>
            <a:r>
              <a:rPr lang="en-US" sz="1200" b="1" dirty="0">
                <a:latin typeface="Calibri" panose="020F0502020204030204" pitchFamily="34" charset="0"/>
                <a:ea typeface="Amazon Ember Light" panose="020B0403020204020204" pitchFamily="34" charset="0"/>
                <a:cs typeface="Calibri" panose="020F0502020204030204" pitchFamily="34" charset="0"/>
              </a:rPr>
              <a:t>Prepare:</a:t>
            </a:r>
            <a:r>
              <a:rPr lang="en-US" sz="1200" b="1" baseline="0" dirty="0">
                <a:latin typeface="Calibri" panose="020F0502020204030204" pitchFamily="34" charset="0"/>
                <a:ea typeface="Amazon Ember Light" panose="020B0403020204020204" pitchFamily="34" charset="0"/>
                <a:cs typeface="Calibri" panose="020F0502020204030204" pitchFamily="34" charset="0"/>
              </a:rPr>
              <a:t> </a:t>
            </a:r>
            <a:r>
              <a:rPr lang="en-US" sz="1200" dirty="0">
                <a:latin typeface="Calibri" panose="020F0502020204030204" pitchFamily="34" charset="0"/>
                <a:ea typeface="Amazon Ember Light" panose="020B0403020204020204" pitchFamily="34" charset="0"/>
                <a:cs typeface="Calibri" panose="020F0502020204030204" pitchFamily="34" charset="0"/>
              </a:rPr>
              <a:t>Effective preparation is required to drive </a:t>
            </a:r>
            <a:r>
              <a:rPr lang="en-US" sz="1200" dirty="0">
                <a:solidFill>
                  <a:srgbClr val="000000"/>
                </a:solidFill>
                <a:latin typeface="Calibri" panose="020F0502020204030204" pitchFamily="34" charset="0"/>
                <a:ea typeface="Amazon Ember Light" panose="020B0403020204020204" pitchFamily="34" charset="0"/>
                <a:cs typeface="Calibri" panose="020F0502020204030204" pitchFamily="34" charset="0"/>
              </a:rPr>
              <a:t>operational excellence</a:t>
            </a:r>
            <a:r>
              <a:rPr lang="en-US" sz="1200" dirty="0">
                <a:latin typeface="Calibri" panose="020F0502020204030204" pitchFamily="34" charset="0"/>
                <a:ea typeface="Amazon Ember Light" panose="020B0403020204020204" pitchFamily="34" charset="0"/>
                <a:cs typeface="Calibri" panose="020F0502020204030204" pitchFamily="34" charset="0"/>
              </a:rPr>
              <a:t>. </a:t>
            </a:r>
          </a:p>
          <a:p>
            <a:pPr marL="0" indent="0">
              <a:buFont typeface="Arial" panose="020B0604020202020204" pitchFamily="34" charset="0"/>
              <a:buNone/>
            </a:pPr>
            <a:r>
              <a:rPr lang="en-US" sz="1200" b="1" dirty="0">
                <a:latin typeface="Calibri" panose="020F0502020204030204" pitchFamily="34" charset="0"/>
                <a:ea typeface="Amazon Ember Light" panose="020B0403020204020204" pitchFamily="34" charset="0"/>
                <a:cs typeface="Calibri" panose="020F0502020204030204" pitchFamily="34" charset="0"/>
              </a:rPr>
              <a:t>Operate:</a:t>
            </a:r>
            <a:r>
              <a:rPr lang="en-US" sz="1200" b="1" baseline="0" dirty="0">
                <a:latin typeface="Calibri" panose="020F0502020204030204" pitchFamily="34" charset="0"/>
                <a:ea typeface="Amazon Ember Light" panose="020B0403020204020204" pitchFamily="34" charset="0"/>
                <a:cs typeface="Calibri" panose="020F0502020204030204" pitchFamily="34" charset="0"/>
              </a:rPr>
              <a:t> </a:t>
            </a:r>
            <a:r>
              <a:rPr lang="en-US" sz="1200" dirty="0">
                <a:latin typeface="Calibri" panose="020F0502020204030204" pitchFamily="34" charset="0"/>
                <a:ea typeface="Amazon Ember Light" panose="020B0403020204020204" pitchFamily="34" charset="0"/>
                <a:cs typeface="Calibri" panose="020F0502020204030204" pitchFamily="34" charset="0"/>
              </a:rPr>
              <a:t>Successful operation of a workload is measured by the achievement of business and customer outcomes. </a:t>
            </a:r>
          </a:p>
          <a:p>
            <a:pPr marL="0" indent="0">
              <a:buFont typeface="Arial" panose="020B0604020202020204" pitchFamily="34" charset="0"/>
              <a:buNone/>
            </a:pPr>
            <a:r>
              <a:rPr lang="en-US" sz="1200" b="1" dirty="0">
                <a:latin typeface="Calibri" panose="020F0502020204030204" pitchFamily="34" charset="0"/>
                <a:ea typeface="Amazon Ember Light" panose="020B0403020204020204" pitchFamily="34" charset="0"/>
                <a:cs typeface="Calibri" panose="020F0502020204030204" pitchFamily="34" charset="0"/>
              </a:rPr>
              <a:t>Evolve:</a:t>
            </a:r>
            <a:r>
              <a:rPr lang="en-US" sz="1200" b="1" baseline="0" dirty="0">
                <a:latin typeface="Calibri" panose="020F0502020204030204" pitchFamily="34" charset="0"/>
                <a:ea typeface="Amazon Ember Light" panose="020B0403020204020204" pitchFamily="34" charset="0"/>
                <a:cs typeface="Calibri" panose="020F0502020204030204" pitchFamily="34" charset="0"/>
              </a:rPr>
              <a:t> </a:t>
            </a:r>
            <a:r>
              <a:rPr lang="en-US" sz="1200" dirty="0">
                <a:latin typeface="Calibri" panose="020F0502020204030204" pitchFamily="34" charset="0"/>
                <a:ea typeface="Amazon Ember Light" panose="020B0403020204020204" pitchFamily="34" charset="0"/>
                <a:cs typeface="Calibri" panose="020F0502020204030204" pitchFamily="34" charset="0"/>
              </a:rPr>
              <a:t>Evolution of operations is required to sustain </a:t>
            </a:r>
            <a:r>
              <a:rPr lang="en-US" sz="1200" dirty="0">
                <a:solidFill>
                  <a:srgbClr val="000000"/>
                </a:solidFill>
                <a:latin typeface="Calibri" panose="020F0502020204030204" pitchFamily="34" charset="0"/>
                <a:ea typeface="Amazon Ember Light" panose="020B0403020204020204" pitchFamily="34" charset="0"/>
                <a:cs typeface="Calibri" panose="020F0502020204030204" pitchFamily="34" charset="0"/>
              </a:rPr>
              <a:t>operational excellence</a:t>
            </a:r>
            <a:r>
              <a:rPr lang="en-US" sz="1200" dirty="0">
                <a:latin typeface="Calibri" panose="020F0502020204030204" pitchFamily="34" charset="0"/>
                <a:ea typeface="Amazon Ember Light" panose="020B0403020204020204" pitchFamily="34" charset="0"/>
                <a:cs typeface="Calibri" panose="020F0502020204030204" pitchFamily="34" charset="0"/>
              </a:rPr>
              <a:t>. </a:t>
            </a:r>
          </a:p>
          <a:p>
            <a:pPr marL="0" indent="0">
              <a:buFont typeface="Arial" panose="020B0604020202020204" pitchFamily="34" charset="0"/>
              <a:buNone/>
            </a:pPr>
            <a:endParaRPr lang="en-US" sz="1200" dirty="0">
              <a:latin typeface="Calibri" panose="020F0502020204030204" pitchFamily="34" charset="0"/>
              <a:ea typeface="Amazon Ember Light" panose="020B0403020204020204" pitchFamily="34" charset="0"/>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Operations teams must understand their business and customer needs so that they can effectively and efficiently support business outcomes. They create and use procedures to respond to events and validate their effectiveness to support business needs. They use metrics to measure the achievement of business outcomes.</a:t>
            </a:r>
          </a:p>
          <a:p>
            <a:endParaRPr lang="en-US" sz="1200" kern="1200" dirty="0">
              <a:solidFill>
                <a:schemeClr val="tx1"/>
              </a:solidFill>
              <a:effectLst/>
              <a:latin typeface="Calibri" panose="020F0502020204030204" pitchFamily="34" charset="0"/>
              <a:ea typeface="+mn-ea"/>
              <a:cs typeface="Calibri" panose="020F0502020204030204" pitchFamily="34" charset="0"/>
            </a:endParaRPr>
          </a:p>
          <a:p>
            <a:r>
              <a:rPr lang="en-US" sz="1200" kern="1200" dirty="0">
                <a:solidFill>
                  <a:schemeClr val="tx1"/>
                </a:solidFill>
                <a:effectLst/>
                <a:latin typeface="Calibri" panose="020F0502020204030204" pitchFamily="34" charset="0"/>
                <a:ea typeface="+mn-ea"/>
                <a:cs typeface="Calibri" panose="020F0502020204030204" pitchFamily="34" charset="0"/>
              </a:rPr>
              <a:t>Everything changes, including your business, business priorities, and customer needs. It’s important to design operations to support responses to change and to be able incorporate lessons learned through operational performance. </a:t>
            </a:r>
          </a:p>
        </p:txBody>
      </p:sp>
    </p:spTree>
    <p:extLst>
      <p:ext uri="{BB962C8B-B14F-4D97-AF65-F5344CB8AC3E}">
        <p14:creationId xmlns:p14="http://schemas.microsoft.com/office/powerpoint/2010/main" val="2868739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5402"/>
          </a:xfrm>
        </p:spPr>
        <p:txBody>
          <a:bodyPr/>
          <a:lstStyle/>
          <a:p>
            <a:r>
              <a:rPr lang="en-US" sz="1200" kern="1200" dirty="0">
                <a:solidFill>
                  <a:schemeClr val="tx1"/>
                </a:solidFill>
                <a:effectLst/>
                <a:latin typeface="Calibri" panose="020F0502020204030204" pitchFamily="34" charset="0"/>
                <a:ea typeface="+mn-ea"/>
                <a:cs typeface="Calibri" panose="020F0502020204030204" pitchFamily="34" charset="0"/>
              </a:rPr>
              <a:t>In the cloud, a number of principles drive operational excellence:</a:t>
            </a:r>
          </a:p>
          <a:p>
            <a:pPr lvl="0"/>
            <a:endParaRPr lang="en-US" sz="1200" b="1" kern="1200" dirty="0">
              <a:solidFill>
                <a:schemeClr val="tx1"/>
              </a:solidFill>
              <a:effectLst/>
              <a:latin typeface="Calibri" panose="020F0502020204030204" pitchFamily="34" charset="0"/>
              <a:ea typeface="+mn-ea"/>
              <a:cs typeface="Calibri" panose="020F0502020204030204" pitchFamily="34" charset="0"/>
            </a:endParaRPr>
          </a:p>
          <a:p>
            <a:pPr lvl="0"/>
            <a:r>
              <a:rPr lang="en-US" sz="1200" b="1" kern="1200" dirty="0">
                <a:solidFill>
                  <a:schemeClr val="tx1"/>
                </a:solidFill>
                <a:effectLst/>
                <a:latin typeface="Calibri" panose="020F0502020204030204" pitchFamily="34" charset="0"/>
                <a:ea typeface="+mn-ea"/>
                <a:cs typeface="Calibri" panose="020F0502020204030204" pitchFamily="34" charset="0"/>
              </a:rPr>
              <a:t>Perform operations with code: </a:t>
            </a:r>
            <a:r>
              <a:rPr lang="en-US" sz="1200" kern="1200" dirty="0">
                <a:solidFill>
                  <a:schemeClr val="tx1"/>
                </a:solidFill>
                <a:effectLst/>
                <a:latin typeface="Calibri" panose="020F0502020204030204" pitchFamily="34" charset="0"/>
                <a:ea typeface="+mn-ea"/>
                <a:cs typeface="Calibri" panose="020F0502020204030204" pitchFamily="34" charset="0"/>
              </a:rPr>
              <a:t>In the cloud, you can apply the same engineering discipline that you use for application code to your entire environment. You can define your entire workload (applications, infrastructure, etc.) as code and update it with code. You can script your operations procedures and automate </a:t>
            </a:r>
            <a:r>
              <a:rPr lang="en-US" sz="1200" kern="1200" dirty="0" smtClean="0">
                <a:solidFill>
                  <a:schemeClr val="tx1"/>
                </a:solidFill>
                <a:effectLst/>
                <a:latin typeface="Calibri" panose="020F0502020204030204" pitchFamily="34" charset="0"/>
                <a:ea typeface="+mn-ea"/>
                <a:cs typeface="Calibri" panose="020F0502020204030204" pitchFamily="34" charset="0"/>
              </a:rPr>
              <a:t>by </a:t>
            </a:r>
            <a:r>
              <a:rPr lang="en-US" sz="1200" kern="1200" dirty="0">
                <a:solidFill>
                  <a:schemeClr val="tx1"/>
                </a:solidFill>
                <a:effectLst/>
                <a:latin typeface="Calibri" panose="020F0502020204030204" pitchFamily="34" charset="0"/>
                <a:ea typeface="+mn-ea"/>
                <a:cs typeface="Calibri" panose="020F0502020204030204" pitchFamily="34" charset="0"/>
              </a:rPr>
              <a:t>triggering them in response to events. By performing operations as code, you limit human error and enable consistent responses to events.</a:t>
            </a:r>
          </a:p>
          <a:p>
            <a:pPr lvl="0"/>
            <a:endParaRPr lang="en-US" sz="1200" b="1" kern="1200" dirty="0">
              <a:solidFill>
                <a:schemeClr val="tx1"/>
              </a:solidFill>
              <a:effectLst/>
              <a:latin typeface="Calibri" panose="020F0502020204030204" pitchFamily="34" charset="0"/>
              <a:ea typeface="+mn-ea"/>
              <a:cs typeface="Calibri" panose="020F0502020204030204" pitchFamily="34" charset="0"/>
            </a:endParaRPr>
          </a:p>
          <a:p>
            <a:pPr lvl="0"/>
            <a:r>
              <a:rPr lang="en-US" sz="1200" b="1" kern="1200" dirty="0">
                <a:solidFill>
                  <a:schemeClr val="tx1"/>
                </a:solidFill>
                <a:effectLst/>
                <a:latin typeface="Calibri" panose="020F0502020204030204" pitchFamily="34" charset="0"/>
                <a:ea typeface="+mn-ea"/>
                <a:cs typeface="Calibri" panose="020F0502020204030204" pitchFamily="34" charset="0"/>
              </a:rPr>
              <a:t>Annotate documentation: </a:t>
            </a:r>
            <a:r>
              <a:rPr lang="en-US" sz="1200" kern="1200" dirty="0">
                <a:solidFill>
                  <a:schemeClr val="tx1"/>
                </a:solidFill>
                <a:effectLst/>
                <a:latin typeface="Calibri" panose="020F0502020204030204" pitchFamily="34" charset="0"/>
                <a:ea typeface="+mn-ea"/>
                <a:cs typeface="Calibri" panose="020F0502020204030204" pitchFamily="34" charset="0"/>
              </a:rPr>
              <a:t>In an on-premises environment, documentation is created by hand, used by people, and is difficult to synchronize with the pace of change. In the cloud, you can automate the creation of documentation after every build (or automatically annotate hand-crafted documentation). Annotated documentation can be used by people and systems. Use annotations as an input to your operations code.</a:t>
            </a:r>
          </a:p>
          <a:p>
            <a:pPr lvl="0"/>
            <a:endParaRPr lang="en-US" sz="1200" b="1" kern="1200" dirty="0">
              <a:solidFill>
                <a:schemeClr val="tx1"/>
              </a:solidFill>
              <a:effectLst/>
              <a:latin typeface="Calibri" panose="020F0502020204030204" pitchFamily="34" charset="0"/>
              <a:ea typeface="+mn-ea"/>
              <a:cs typeface="Calibri" panose="020F0502020204030204" pitchFamily="34" charset="0"/>
            </a:endParaRPr>
          </a:p>
          <a:p>
            <a:pPr lvl="0"/>
            <a:r>
              <a:rPr lang="en-US" sz="1200" b="1" kern="1200" dirty="0">
                <a:solidFill>
                  <a:schemeClr val="tx1"/>
                </a:solidFill>
                <a:effectLst/>
                <a:latin typeface="Calibri" panose="020F0502020204030204" pitchFamily="34" charset="0"/>
                <a:ea typeface="+mn-ea"/>
                <a:cs typeface="Calibri" panose="020F0502020204030204" pitchFamily="34" charset="0"/>
              </a:rPr>
              <a:t>Make frequent, small, reversible changes: </a:t>
            </a:r>
            <a:r>
              <a:rPr lang="en-US" sz="1200" kern="1200" dirty="0">
                <a:solidFill>
                  <a:schemeClr val="tx1"/>
                </a:solidFill>
                <a:effectLst/>
                <a:latin typeface="Calibri" panose="020F0502020204030204" pitchFamily="34" charset="0"/>
                <a:ea typeface="+mn-ea"/>
                <a:cs typeface="Calibri" panose="020F0502020204030204" pitchFamily="34" charset="0"/>
              </a:rPr>
              <a:t>Design workloads to allow regular updates of components. Make changes in small increments that can be reversed if they fail (without affecting customers when possible).</a:t>
            </a:r>
          </a:p>
          <a:p>
            <a:pPr lvl="0"/>
            <a:endParaRPr lang="en-US" dirty="0">
              <a:latin typeface="Calibri" panose="020F0502020204030204" pitchFamily="34" charset="0"/>
              <a:cs typeface="Calibri" panose="020F0502020204030204" pitchFamily="34" charset="0"/>
            </a:endParaRPr>
          </a:p>
          <a:p>
            <a:pPr lvl="0"/>
            <a:endParaRPr lang="en-US" sz="1200" kern="1200" dirty="0">
              <a:solidFill>
                <a:schemeClr val="tx1"/>
              </a:solidFill>
              <a:effectLst/>
              <a:latin typeface="Calibri" panose="020F0502020204030204" pitchFamily="34" charset="0"/>
              <a:ea typeface="+mn-ea"/>
              <a:cs typeface="Calibri" panose="020F0502020204030204" pitchFamily="34" charset="0"/>
            </a:endParaRPr>
          </a:p>
          <a:p>
            <a:pPr lvl="0"/>
            <a:endParaRPr lang="en-US" sz="1200" b="1" kern="1200" dirty="0">
              <a:solidFill>
                <a:schemeClr val="tx1"/>
              </a:solidFill>
              <a:effectLst/>
              <a:latin typeface="Calibri" panose="020F0502020204030204" pitchFamily="34" charset="0"/>
              <a:ea typeface="+mn-ea"/>
              <a:cs typeface="Calibri" panose="020F0502020204030204" pitchFamily="34" charset="0"/>
            </a:endParaRPr>
          </a:p>
          <a:p>
            <a:pPr lvl="0"/>
            <a:r>
              <a:rPr lang="en-US" sz="1200" b="1" kern="1200" dirty="0">
                <a:solidFill>
                  <a:schemeClr val="tx1"/>
                </a:solidFill>
                <a:effectLst/>
                <a:latin typeface="Calibri" panose="020F0502020204030204" pitchFamily="34" charset="0"/>
                <a:ea typeface="+mn-ea"/>
                <a:cs typeface="Calibri" panose="020F0502020204030204" pitchFamily="34" charset="0"/>
              </a:rPr>
              <a:t>Refine operations procedures frequently: </a:t>
            </a:r>
            <a:r>
              <a:rPr lang="en-US" sz="1200" kern="1200" dirty="0">
                <a:solidFill>
                  <a:schemeClr val="tx1"/>
                </a:solidFill>
                <a:effectLst/>
                <a:latin typeface="Calibri" panose="020F0502020204030204" pitchFamily="34" charset="0"/>
                <a:ea typeface="+mn-ea"/>
                <a:cs typeface="Calibri" panose="020F0502020204030204" pitchFamily="34" charset="0"/>
              </a:rPr>
              <a:t>As you use operations procedures, look for opportunities to improve them. As you evolve your workload, evolve your procedures appropriately. Set up regular game days to review and validate that all procedures are effective and that teams are familiar with them.</a:t>
            </a:r>
          </a:p>
          <a:p>
            <a:pPr lvl="0"/>
            <a:endParaRPr lang="en-US" sz="1200" b="1" kern="1200" dirty="0">
              <a:solidFill>
                <a:schemeClr val="tx1"/>
              </a:solidFill>
              <a:effectLst/>
              <a:latin typeface="Calibri" panose="020F0502020204030204" pitchFamily="34" charset="0"/>
              <a:ea typeface="+mn-ea"/>
              <a:cs typeface="Calibri" panose="020F0502020204030204" pitchFamily="34" charset="0"/>
            </a:endParaRPr>
          </a:p>
          <a:p>
            <a:pPr lvl="0"/>
            <a:r>
              <a:rPr lang="en-US" sz="1200" b="1" kern="1200" dirty="0">
                <a:solidFill>
                  <a:schemeClr val="tx1"/>
                </a:solidFill>
                <a:effectLst/>
                <a:latin typeface="Calibri" panose="020F0502020204030204" pitchFamily="34" charset="0"/>
                <a:ea typeface="+mn-ea"/>
                <a:cs typeface="Calibri" panose="020F0502020204030204" pitchFamily="34" charset="0"/>
              </a:rPr>
              <a:t>Anticipate failure: </a:t>
            </a:r>
            <a:r>
              <a:rPr lang="en-US" sz="1200" kern="1200" dirty="0">
                <a:solidFill>
                  <a:schemeClr val="tx1"/>
                </a:solidFill>
                <a:effectLst/>
                <a:latin typeface="Calibri" panose="020F0502020204030204" pitchFamily="34" charset="0"/>
                <a:ea typeface="+mn-ea"/>
                <a:cs typeface="Calibri" panose="020F0502020204030204" pitchFamily="34" charset="0"/>
              </a:rPr>
              <a:t>Perform “pre-mortem” exercises to identify potential sources of failure so that they can be removed or mitigated. Test your failure scenarios and validate your understanding of their impact. Test your response procedures to ensure that they are effective and that teams are familiar with </a:t>
            </a:r>
            <a:r>
              <a:rPr lang="en-US" sz="1200" kern="1200" dirty="0" smtClean="0">
                <a:solidFill>
                  <a:schemeClr val="tx1"/>
                </a:solidFill>
                <a:effectLst/>
                <a:latin typeface="Calibri" panose="020F0502020204030204" pitchFamily="34" charset="0"/>
                <a:ea typeface="+mn-ea"/>
                <a:cs typeface="Calibri" panose="020F0502020204030204" pitchFamily="34" charset="0"/>
              </a:rPr>
              <a:t>using them. </a:t>
            </a:r>
            <a:r>
              <a:rPr lang="en-US" sz="1200" kern="1200" dirty="0">
                <a:solidFill>
                  <a:schemeClr val="tx1"/>
                </a:solidFill>
                <a:effectLst/>
                <a:latin typeface="Calibri" panose="020F0502020204030204" pitchFamily="34" charset="0"/>
                <a:ea typeface="+mn-ea"/>
                <a:cs typeface="Calibri" panose="020F0502020204030204" pitchFamily="34" charset="0"/>
              </a:rPr>
              <a:t>Set up regular game days to test workloads and team responses to simulated events.</a:t>
            </a:r>
          </a:p>
          <a:p>
            <a:endParaRPr lang="en-US" sz="1200" b="1" kern="1200" dirty="0">
              <a:solidFill>
                <a:schemeClr val="tx1"/>
              </a:solidFill>
              <a:effectLst/>
              <a:latin typeface="Calibri" panose="020F0502020204030204" pitchFamily="34" charset="0"/>
              <a:ea typeface="+mn-ea"/>
              <a:cs typeface="Calibri" panose="020F0502020204030204" pitchFamily="34" charset="0"/>
            </a:endParaRPr>
          </a:p>
          <a:p>
            <a:r>
              <a:rPr lang="en-US" sz="1200" b="1" kern="1200" dirty="0">
                <a:solidFill>
                  <a:schemeClr val="tx1"/>
                </a:solidFill>
                <a:effectLst/>
                <a:latin typeface="Calibri" panose="020F0502020204030204" pitchFamily="34" charset="0"/>
                <a:ea typeface="+mn-ea"/>
                <a:cs typeface="Calibri" panose="020F0502020204030204" pitchFamily="34" charset="0"/>
              </a:rPr>
              <a:t>Learn from all operational failures: </a:t>
            </a:r>
            <a:r>
              <a:rPr lang="en-US" sz="1200" kern="1200" dirty="0">
                <a:solidFill>
                  <a:schemeClr val="tx1"/>
                </a:solidFill>
                <a:effectLst/>
                <a:latin typeface="Calibri" panose="020F0502020204030204" pitchFamily="34" charset="0"/>
                <a:ea typeface="+mn-ea"/>
                <a:cs typeface="Calibri" panose="020F0502020204030204" pitchFamily="34" charset="0"/>
              </a:rPr>
              <a:t>Drive improvement through lessons learned from all operational events and failures. Share what is learned across teams and through the entire organization.-</a:t>
            </a:r>
            <a:r>
              <a:rPr lang="en-US" sz="1200" dirty="0">
                <a:effectLst/>
                <a:latin typeface="Calibri" panose="020F0502020204030204" pitchFamily="34" charset="0"/>
                <a:cs typeface="Calibri" panose="020F0502020204030204" pitchFamily="34" charset="0"/>
              </a:rPr>
              <a:t> </a:t>
            </a:r>
            <a:endPar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endParaRPr>
          </a:p>
        </p:txBody>
      </p:sp>
    </p:spTree>
    <p:extLst>
      <p:ext uri="{BB962C8B-B14F-4D97-AF65-F5344CB8AC3E}">
        <p14:creationId xmlns:p14="http://schemas.microsoft.com/office/powerpoint/2010/main" val="26623593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kern="1200" dirty="0">
                <a:solidFill>
                  <a:schemeClr val="tx1"/>
                </a:solidFill>
                <a:effectLst/>
                <a:ea typeface="Amazon Ember Light" panose="020B0403020204020204" pitchFamily="34" charset="0"/>
                <a:cs typeface="Calibri" panose="020F0502020204030204" pitchFamily="34" charset="0"/>
              </a:rPr>
              <a:t>AWS Config: Tracks resources such as Amazon EBS volumes and </a:t>
            </a:r>
            <a:r>
              <a:rPr lang="en-US" sz="1200" b="0" kern="1200" dirty="0">
                <a:solidFill>
                  <a:schemeClr val="tx1"/>
                </a:solidFill>
                <a:effectLst/>
                <a:ea typeface="+mn-ea"/>
                <a:cs typeface="+mn-cs"/>
              </a:rPr>
              <a:t>Amazon EC2</a:t>
            </a:r>
            <a:r>
              <a:rPr lang="en-US" sz="1200" b="0" kern="1200" dirty="0">
                <a:solidFill>
                  <a:schemeClr val="tx1"/>
                </a:solidFill>
                <a:effectLst/>
                <a:ea typeface="Amazon Ember Light" panose="020B0403020204020204" pitchFamily="34" charset="0"/>
                <a:cs typeface="Calibri" panose="020F0502020204030204" pitchFamily="34" charset="0"/>
              </a:rPr>
              <a:t> instances. Verifies that new resources comply with rules.</a:t>
            </a:r>
          </a:p>
          <a:p>
            <a:pPr marL="171450" indent="-171450">
              <a:buFont typeface="Arial" panose="020B0604020202020204" pitchFamily="34" charset="0"/>
              <a:buChar char="•"/>
            </a:pPr>
            <a:r>
              <a:rPr lang="en-US" sz="1200" b="0" kern="1200" dirty="0">
                <a:solidFill>
                  <a:schemeClr val="tx1"/>
                </a:solidFill>
                <a:effectLst/>
                <a:ea typeface="Amazon Ember Light" panose="020B0403020204020204" pitchFamily="34" charset="0"/>
                <a:cs typeface="Calibri" panose="020F0502020204030204" pitchFamily="34" charset="0"/>
              </a:rPr>
              <a:t>AWS CloudFormation: Converts JSON/YAML template into infrastructure and resources.</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b="0" kern="1200" dirty="0">
                <a:solidFill>
                  <a:schemeClr val="tx1"/>
                </a:solidFill>
                <a:effectLst/>
                <a:ea typeface="Amazon Ember Light" panose="020B0403020204020204" pitchFamily="34" charset="0"/>
                <a:cs typeface="Calibri" panose="020F0502020204030204" pitchFamily="34" charset="0"/>
              </a:rPr>
              <a:t>AWS Trusted Advisor: </a:t>
            </a:r>
            <a:r>
              <a:rPr lang="en-US" sz="1200" kern="1200" dirty="0">
                <a:solidFill>
                  <a:schemeClr val="tx1"/>
                </a:solidFill>
                <a:effectLst/>
                <a:ea typeface="Amazon Ember Light" panose="020B0403020204020204" pitchFamily="34" charset="0"/>
                <a:cs typeface="Calibri" panose="020F0502020204030204" pitchFamily="34" charset="0"/>
              </a:rPr>
              <a:t>Checks account for best practices on security, reliability, performance, cost, and service limits.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b="0" kern="1200" dirty="0">
                <a:solidFill>
                  <a:schemeClr val="tx1"/>
                </a:solidFill>
                <a:effectLst/>
                <a:ea typeface="Amazon Ember Light" panose="020B0403020204020204" pitchFamily="34" charset="0"/>
                <a:cs typeface="Calibri" panose="020F0502020204030204" pitchFamily="34" charset="0"/>
              </a:rPr>
              <a:t>Amazon Inspector: Checks Amazon EC2 for security vulnerabilities.</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b="0" kern="1200" dirty="0">
                <a:solidFill>
                  <a:schemeClr val="tx1"/>
                </a:solidFill>
                <a:effectLst/>
                <a:ea typeface="Amazon Ember Light" panose="020B0403020204020204" pitchFamily="34" charset="0"/>
                <a:cs typeface="Calibri" panose="020F0502020204030204" pitchFamily="34" charset="0"/>
              </a:rPr>
              <a:t>Amazon VPC Flow Logs: Log network traffic.</a:t>
            </a:r>
          </a:p>
          <a:p>
            <a:pPr marL="171450" indent="-171450">
              <a:buFont typeface="Arial" panose="020B0604020202020204" pitchFamily="34" charset="0"/>
              <a:buChar char="•"/>
            </a:pPr>
            <a:r>
              <a:rPr lang="en-US" sz="1200" b="0" kern="1200" dirty="0">
                <a:solidFill>
                  <a:schemeClr val="tx1"/>
                </a:solidFill>
                <a:effectLst/>
                <a:ea typeface="Amazon Ember Light" panose="020B0403020204020204" pitchFamily="34" charset="0"/>
                <a:cs typeface="Calibri" panose="020F0502020204030204" pitchFamily="34" charset="0"/>
              </a:rPr>
              <a:t>AWS CloudTrail: Logs API calls.</a:t>
            </a:r>
          </a:p>
          <a:p>
            <a:pPr marL="0" indent="0">
              <a:buFont typeface="Arial" panose="020B0604020202020204" pitchFamily="34" charset="0"/>
              <a:buNone/>
            </a:pPr>
            <a:endParaRPr lang="en-US" sz="1200" kern="1200" dirty="0">
              <a:solidFill>
                <a:schemeClr val="tx1"/>
              </a:solidFill>
              <a:effectLst/>
              <a:ea typeface="Amazon Ember Light" panose="020B0403020204020204" pitchFamily="34" charset="0"/>
              <a:cs typeface="Calibri" panose="020F0502020204030204" pitchFamily="34" charset="0"/>
            </a:endParaRPr>
          </a:p>
          <a:p>
            <a:pPr marL="0" indent="0">
              <a:buFont typeface="Arial" panose="020B0604020202020204" pitchFamily="34" charset="0"/>
              <a:buNone/>
            </a:pPr>
            <a:endParaRPr lang="en-US" sz="1200" kern="1200" dirty="0">
              <a:solidFill>
                <a:schemeClr val="tx1"/>
              </a:solidFill>
              <a:effectLst/>
              <a:ea typeface="Amazon Ember Light" panose="020B0403020204020204" pitchFamily="34" charset="0"/>
              <a:cs typeface="Calibri" panose="020F0502020204030204" pitchFamily="34" charset="0"/>
            </a:endParaRPr>
          </a:p>
        </p:txBody>
      </p:sp>
    </p:spTree>
    <p:extLst>
      <p:ext uri="{BB962C8B-B14F-4D97-AF65-F5344CB8AC3E}">
        <p14:creationId xmlns:p14="http://schemas.microsoft.com/office/powerpoint/2010/main" val="205922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kern="1200" dirty="0">
                <a:solidFill>
                  <a:srgbClr val="000000"/>
                </a:solidFill>
                <a:effectLst/>
                <a:ea typeface="Amazon Ember Light" panose="020B0403020204020204" pitchFamily="34" charset="0"/>
                <a:cs typeface="Amazon Ember Light" panose="020B0403020204020204" pitchFamily="34" charset="0"/>
              </a:rPr>
              <a:t>Amazon</a:t>
            </a:r>
            <a:r>
              <a:rPr lang="en-US" kern="1200" dirty="0">
                <a:solidFill>
                  <a:schemeClr val="tx1"/>
                </a:solidFill>
                <a:effectLst/>
                <a:ea typeface="Amazon Ember Light" panose="020B0403020204020204" pitchFamily="34" charset="0"/>
                <a:cs typeface="Amazon Ember Light" panose="020B0403020204020204" pitchFamily="34" charset="0"/>
              </a:rPr>
              <a:t> S3 Standard–Infrequent Access (S3 Standard-IA) offers all the benefits of Amazon S3, including its durability, availability, and security. S3 Standard–IA runs on a different cost model to provide solutions for storing infrequently accessed data, such as </a:t>
            </a:r>
            <a:r>
              <a:rPr lang="en-US" kern="1200" dirty="0">
                <a:solidFill>
                  <a:srgbClr val="000000"/>
                </a:solidFill>
                <a:effectLst/>
                <a:ea typeface="Amazon Ember Light" panose="020B0403020204020204" pitchFamily="34" charset="0"/>
                <a:cs typeface="Amazon Ember Light" panose="020B0403020204020204" pitchFamily="34" charset="0"/>
              </a:rPr>
              <a:t>older</a:t>
            </a:r>
            <a:r>
              <a:rPr lang="en-US" kern="1200" dirty="0">
                <a:solidFill>
                  <a:schemeClr val="tx1"/>
                </a:solidFill>
                <a:effectLst/>
                <a:ea typeface="Amazon Ember Light" panose="020B0403020204020204" pitchFamily="34" charset="0"/>
                <a:cs typeface="Amazon Ember Light" panose="020B0403020204020204" pitchFamily="34" charset="0"/>
              </a:rPr>
              <a:t> digital images or </a:t>
            </a:r>
            <a:r>
              <a:rPr lang="en-US" kern="1200" dirty="0">
                <a:solidFill>
                  <a:srgbClr val="000000"/>
                </a:solidFill>
                <a:effectLst/>
                <a:ea typeface="Amazon Ember Light" panose="020B0403020204020204" pitchFamily="34" charset="0"/>
                <a:cs typeface="Amazon Ember Light" panose="020B0403020204020204" pitchFamily="34" charset="0"/>
              </a:rPr>
              <a:t>older</a:t>
            </a:r>
            <a:r>
              <a:rPr lang="en-US" kern="1200" dirty="0">
                <a:solidFill>
                  <a:schemeClr val="tx1"/>
                </a:solidFill>
                <a:effectLst/>
                <a:ea typeface="Amazon Ember Light" panose="020B0403020204020204" pitchFamily="34" charset="0"/>
                <a:cs typeface="Amazon Ember Light" panose="020B0403020204020204" pitchFamily="34" charset="0"/>
              </a:rPr>
              <a:t> log </a:t>
            </a:r>
            <a:r>
              <a:rPr lang="en-US" kern="1200" dirty="0">
                <a:solidFill>
                  <a:srgbClr val="000000"/>
                </a:solidFill>
                <a:effectLst/>
                <a:ea typeface="Amazon Ember Light" panose="020B0403020204020204" pitchFamily="34" charset="0"/>
                <a:cs typeface="Amazon Ember Light" panose="020B0403020204020204" pitchFamily="34" charset="0"/>
              </a:rPr>
              <a:t>files that are long-lived</a:t>
            </a:r>
            <a:r>
              <a:rPr lang="en-US" kern="1200" dirty="0">
                <a:solidFill>
                  <a:schemeClr val="tx1"/>
                </a:solidFill>
                <a:effectLst/>
                <a:ea typeface="Amazon Ember Light" panose="020B0403020204020204" pitchFamily="34" charset="0"/>
                <a:cs typeface="Amazon Ember Light" panose="020B0403020204020204" pitchFamily="34" charset="0"/>
              </a:rPr>
              <a:t>.</a:t>
            </a:r>
          </a:p>
          <a:p>
            <a:endParaRPr lang="en-US" dirty="0"/>
          </a:p>
        </p:txBody>
      </p:sp>
    </p:spTree>
    <p:extLst>
      <p:ext uri="{BB962C8B-B14F-4D97-AF65-F5344CB8AC3E}">
        <p14:creationId xmlns:p14="http://schemas.microsoft.com/office/powerpoint/2010/main" val="31497527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Amazon CloudWatch: Tracks</a:t>
            </a:r>
            <a:r>
              <a:rPr lang="en-US" sz="1200" baseline="0" dirty="0">
                <a:latin typeface="Calibri" panose="020F0502020204030204" pitchFamily="34" charset="0"/>
                <a:cs typeface="Calibri" panose="020F0502020204030204" pitchFamily="34" charset="0"/>
              </a:rPr>
              <a:t> metrics and triggers alarms when exceeded. </a:t>
            </a:r>
          </a:p>
          <a:p>
            <a:endParaRPr lang="en-US" sz="1200" baseline="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Amazon </a:t>
            </a:r>
            <a:r>
              <a:rPr lang="en-US" sz="1200" baseline="0" dirty="0">
                <a:latin typeface="Calibri" panose="020F0502020204030204" pitchFamily="34" charset="0"/>
                <a:cs typeface="Calibri" panose="020F0502020204030204" pitchFamily="34" charset="0"/>
              </a:rPr>
              <a:t>CloudWatch documentation:</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ea typeface="Amazon Ember Light" panose="020B0403020204020204" pitchFamily="34" charset="0"/>
                <a:cs typeface="Calibri" panose="020F0502020204030204" pitchFamily="34" charset="0"/>
                <a:hlinkClick r:id="rId3"/>
              </a:rPr>
              <a:t>https://aws.amazon.com/documentation/cloudwatch/</a:t>
            </a:r>
            <a:endParaRPr lang="en-US" sz="1200" baseline="0" dirty="0">
              <a:latin typeface="Calibri" panose="020F0502020204030204" pitchFamily="34" charset="0"/>
              <a:cs typeface="Calibri" panose="020F0502020204030204" pitchFamily="34" charset="0"/>
            </a:endParaRPr>
          </a:p>
          <a:p>
            <a:endParaRPr lang="en-US" sz="1200" baseline="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Amazon </a:t>
            </a:r>
            <a:r>
              <a:rPr lang="en-US" sz="1200" baseline="0" dirty="0">
                <a:latin typeface="Calibri" panose="020F0502020204030204" pitchFamily="34" charset="0"/>
                <a:cs typeface="Calibri" panose="020F0502020204030204" pitchFamily="34" charset="0"/>
              </a:rPr>
              <a:t>CloudWatch FAQs: </a:t>
            </a:r>
            <a:r>
              <a:rPr lang="en-US" dirty="0">
                <a:latin typeface="Calibri" panose="020F0502020204030204" pitchFamily="34" charset="0"/>
                <a:ea typeface="Amazon Ember Light" panose="020B0403020204020204" pitchFamily="34" charset="0"/>
                <a:cs typeface="Calibri" panose="020F0502020204030204" pitchFamily="34" charset="0"/>
                <a:hlinkClick r:id="rId4"/>
              </a:rPr>
              <a:t>https://aws.amazon.com/documentation/cloudwatch/faqs/</a:t>
            </a:r>
            <a:endParaRPr lang="en-US" dirty="0">
              <a:latin typeface="Calibri" panose="020F0502020204030204" pitchFamily="34" charset="0"/>
              <a:cs typeface="Calibri" panose="020F0502020204030204" pitchFamily="34" charset="0"/>
            </a:endParaRPr>
          </a:p>
          <a:p>
            <a:endParaRPr lang="en-US" sz="1200" baseline="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89323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47674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78316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07292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79288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41904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34069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489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95345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6436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000000"/>
                </a:solidFill>
                <a:effectLst/>
                <a:latin typeface="Calibri" panose="020F0502020204030204" pitchFamily="34" charset="0"/>
                <a:ea typeface="Amazon Ember Light" panose="020B0403020204020204" pitchFamily="34" charset="0"/>
                <a:cs typeface="Calibri" panose="020F0502020204030204" pitchFamily="34" charset="0"/>
              </a:rPr>
              <a:t>Automate</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the lifecycle of your data stored in Amazon S3. By using lifecycle policies, you can cycle data at regular intervals among different Amazon S3 storage types. This cycling reduces your overall cost because you are paying less for data as it becomes less important over time. In addition to being able to set lifecycle rules per object, you can also set lifecycle rules per bucket.</a:t>
            </a:r>
          </a:p>
          <a:p>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r>
            <a:b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b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For more information, see “Object Lifecycle Management”</a:t>
            </a:r>
            <a:r>
              <a:rPr lang="en-US" sz="1200" u="sng"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t>
            </a:r>
            <a:r>
              <a:rPr lang="en-US" sz="1200" u="sng"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hlinkClick r:id="rId3"/>
              </a:rPr>
              <a:t>http://docs.aws.amazon.com/AmazonS3/latest/dev/object-lifecycle-mgmt.html</a:t>
            </a:r>
            <a:r>
              <a:rPr lang="en-US" sz="1200" u="sng"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t>
            </a:r>
            <a:r>
              <a:rPr lang="en-US" sz="1200" kern="1200" dirty="0">
                <a:solidFill>
                  <a:schemeClr val="tx1"/>
                </a:solidFill>
                <a:effectLst/>
                <a:latin typeface="Calibri" panose="020F0502020204030204" pitchFamily="34" charset="0"/>
                <a:ea typeface="Amazon Ember Light" panose="020B0403020204020204" pitchFamily="34" charset="0"/>
                <a:cs typeface="Calibri" panose="020F0502020204030204" pitchFamily="34" charset="0"/>
              </a:rPr>
              <a:t> </a:t>
            </a:r>
          </a:p>
        </p:txBody>
      </p:sp>
    </p:spTree>
    <p:extLst>
      <p:ext uri="{BB962C8B-B14F-4D97-AF65-F5344CB8AC3E}">
        <p14:creationId xmlns:p14="http://schemas.microsoft.com/office/powerpoint/2010/main" val="15940245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3355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86582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6769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45870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58526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84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8497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9.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861952" y="6089839"/>
            <a:ext cx="1910948" cy="449073"/>
          </a:xfrm>
          <a:prstGeom prst="rect">
            <a:avLst/>
          </a:prstGeom>
        </p:spPr>
      </p:pic>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333185800"/>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a:p>
        </p:txBody>
      </p:sp>
      <p:pic>
        <p:nvPicPr>
          <p:cNvPr id="9" name="Picture 8">
            <a:extLst>
              <a:ext uri="{FF2B5EF4-FFF2-40B4-BE49-F238E27FC236}">
                <a16:creationId xmlns:a16="http://schemas.microsoft.com/office/drawing/2014/main" id="{65773DE8-A996-034F-B75D-51D5ACFED07E}"/>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a:p>
        </p:txBody>
      </p:sp>
      <p:pic>
        <p:nvPicPr>
          <p:cNvPr id="15" name="Picture 14">
            <a:extLst>
              <a:ext uri="{FF2B5EF4-FFF2-40B4-BE49-F238E27FC236}">
                <a16:creationId xmlns:a16="http://schemas.microsoft.com/office/drawing/2014/main" id="{D2B6CB73-644C-3C44-9950-49A93F6F36C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a:p>
        </p:txBody>
      </p:sp>
      <p:pic>
        <p:nvPicPr>
          <p:cNvPr id="22" name="Picture 21">
            <a:extLst>
              <a:ext uri="{FF2B5EF4-FFF2-40B4-BE49-F238E27FC236}">
                <a16:creationId xmlns:a16="http://schemas.microsoft.com/office/drawing/2014/main" id="{A5227888-88F5-4747-9B64-3DA540A538D1}"/>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840052" y="365126"/>
            <a:ext cx="1910948"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6"/>
            <a:ext cx="1910948"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
        <p:nvSpPr>
          <p:cNvPr id="6" name="Table Placeholder 5"/>
          <p:cNvSpPr>
            <a:spLocks noGrp="1"/>
          </p:cNvSpPr>
          <p:nvPr>
            <p:ph type="tbl" sz="quarter" idx="13" hasCustomPrompt="1"/>
          </p:nvPr>
        </p:nvSpPr>
        <p:spPr>
          <a:xfrm>
            <a:off x="425196" y="1783718"/>
            <a:ext cx="11347704" cy="393192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u="none" strike="noStrike" baseline="0" smtClean="0">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b="0" i="0" u="none" strike="noStrike" dirty="0">
                <a:effectLst/>
                <a:latin typeface="Amazon Ember Light" panose="020B0403020204020204" pitchFamily="34" charset="0"/>
              </a:rPr>
              <a:t>Edit Master table layout</a:t>
            </a:r>
            <a:endParaRPr lang="en-US" sz="1800" b="0" i="0" u="none" strike="noStrike" dirty="0">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840052" y="365125"/>
            <a:ext cx="1910948"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ABE64-BC1B-D74A-AC1E-5232E3760A89}"/>
              </a:ext>
            </a:extLst>
          </p:cNvPr>
          <p:cNvPicPr>
            <a:picLocks noChangeAspect="1"/>
          </p:cNvPicPr>
          <p:nvPr userDrawn="1"/>
        </p:nvPicPr>
        <p:blipFill>
          <a:blip r:embed="rId3"/>
          <a:stretch>
            <a:fillRect/>
          </a:stretch>
        </p:blipFill>
        <p:spPr>
          <a:xfrm>
            <a:off x="9861952" y="6089840"/>
            <a:ext cx="1910948" cy="449072"/>
          </a:xfrm>
          <a:prstGeom prst="rect">
            <a:avLst/>
          </a:prstGeom>
        </p:spPr>
      </p:pic>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993048"/>
          </a:xfrm>
          <a:prstGeom prst="rect">
            <a:avLst/>
          </a:prstGeom>
        </p:spPr>
        <p:txBody>
          <a:bodyPr>
            <a:normAutofit/>
          </a:bodyPr>
          <a:lstStyle>
            <a:lvl1pPr marL="0" indent="0">
              <a:lnSpc>
                <a:spcPct val="100000"/>
              </a:lnSpc>
              <a:buNone/>
              <a:defRPr sz="1867"/>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993048"/>
          </a:xfrm>
          <a:prstGeom prst="rect">
            <a:avLst/>
          </a:prstGeom>
        </p:spPr>
        <p:txBody>
          <a:bodyPr>
            <a:normAutofit/>
          </a:bodyPr>
          <a:lstStyle>
            <a:lvl1pPr marL="0" indent="0">
              <a:lnSpc>
                <a:spcPct val="100000"/>
              </a:lnSpc>
              <a:buNone/>
              <a:defRPr sz="1867"/>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993048"/>
          </a:xfrm>
          <a:prstGeom prst="rect">
            <a:avLst/>
          </a:prstGeom>
        </p:spPr>
        <p:txBody>
          <a:bodyPr>
            <a:normAutofit/>
          </a:bodyPr>
          <a:lstStyle>
            <a:lvl1pPr marL="0" indent="0">
              <a:lnSpc>
                <a:spcPct val="100000"/>
              </a:lnSpc>
              <a:buNone/>
              <a:defRPr sz="1867"/>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455707" cy="1311187"/>
          </a:xfrm>
          <a:prstGeom prst="rect">
            <a:avLst/>
          </a:prstGeom>
        </p:spPr>
        <p:txBody>
          <a:bodyPr>
            <a:normAutofit/>
          </a:bodyPr>
          <a:lstStyle>
            <a:lvl1pPr marL="0" indent="0">
              <a:buNone/>
              <a:defRPr sz="24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455707"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27092" y="6089840"/>
            <a:ext cx="1910948"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
        <p:nvSpPr>
          <p:cNvPr id="21" name="TextBox 20"/>
          <p:cNvSpPr txBox="1"/>
          <p:nvPr userDrawn="1"/>
        </p:nvSpPr>
        <p:spPr>
          <a:xfrm>
            <a:off x="8171365" y="5105029"/>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pic>
        <p:nvPicPr>
          <p:cNvPr id="7" name="Picture 6">
            <a:extLst>
              <a:ext uri="{FF2B5EF4-FFF2-40B4-BE49-F238E27FC236}">
                <a16:creationId xmlns:a16="http://schemas.microsoft.com/office/drawing/2014/main" id="{C64AE505-226A-7C43-A554-8CB1590043A4}"/>
              </a:ext>
            </a:extLst>
          </p:cNvPr>
          <p:cNvPicPr>
            <a:picLocks noChangeAspect="1"/>
          </p:cNvPicPr>
          <p:nvPr userDrawn="1"/>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smtClean="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900" u="sng" dirty="0" smtClean="0">
                <a:solidFill>
                  <a:schemeClr val="bg1"/>
                </a:solidFill>
                <a:latin typeface="Amazon Ember Light" charset="0"/>
                <a:ea typeface="Amazon Ember Light" charset="0"/>
                <a:cs typeface="Amazon Ember Light" charset="0"/>
              </a:rPr>
              <a:t>https://support.aws.amazon.com/#/contacts/aws-training</a:t>
            </a:r>
            <a:r>
              <a:rPr lang="en-US" sz="900" dirty="0" smtClean="0">
                <a:solidFill>
                  <a:schemeClr val="bg1"/>
                </a:solidFill>
                <a:latin typeface="Amazon Ember Light" charset="0"/>
                <a:ea typeface="Amazon Ember Light" charset="0"/>
                <a:cs typeface="Amazon Ember Light" charset="0"/>
              </a:rPr>
              <a:t>. All trademarks are the property of their owners.</a:t>
            </a:r>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6" name="Picture 5">
            <a:extLst>
              <a:ext uri="{FF2B5EF4-FFF2-40B4-BE49-F238E27FC236}">
                <a16:creationId xmlns:a16="http://schemas.microsoft.com/office/drawing/2014/main" id="{6A16C103-182D-5A4F-A1B6-033D37C57060}"/>
              </a:ext>
            </a:extLst>
          </p:cNvPr>
          <p:cNvPicPr>
            <a:picLocks noChangeAspect="1"/>
          </p:cNvPicPr>
          <p:nvPr userDrawn="1"/>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ection_1">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object&#10;&#10;Description generated with high confidence">
            <a:extLst>
              <a:ext uri="{FF2B5EF4-FFF2-40B4-BE49-F238E27FC236}">
                <a16:creationId xmlns:a16="http://schemas.microsoft.com/office/drawing/2014/main" id="{35F48DB9-E331-4285-B61A-75E6B3CDC0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a:stretch/>
        </p:blipFill>
        <p:spPr>
          <a:xfrm>
            <a:off x="0" y="0"/>
            <a:ext cx="12192000" cy="6858000"/>
          </a:xfrm>
          <a:prstGeom prst="rect">
            <a:avLst/>
          </a:prstGeom>
        </p:spPr>
      </p:pic>
      <p:sp>
        <p:nvSpPr>
          <p:cNvPr id="2" name="Title 1"/>
          <p:cNvSpPr>
            <a:spLocks noGrp="1"/>
          </p:cNvSpPr>
          <p:nvPr>
            <p:ph type="title" hasCustomPrompt="1"/>
          </p:nvPr>
        </p:nvSpPr>
        <p:spPr bwMode="white">
          <a:xfrm>
            <a:off x="269875"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defRPr>
            </a:lvl1pPr>
          </a:lstStyle>
          <a:p>
            <a:r>
              <a:rPr lang="en-US" dirty="0"/>
              <a:t>Section</a:t>
            </a:r>
          </a:p>
        </p:txBody>
      </p:sp>
      <p:pic>
        <p:nvPicPr>
          <p:cNvPr id="10" name="Graphic 9">
            <a:extLst>
              <a:ext uri="{FF2B5EF4-FFF2-40B4-BE49-F238E27FC236}">
                <a16:creationId xmlns:a16="http://schemas.microsoft.com/office/drawing/2014/main" id="{A6E69C37-0E9D-4E22-B18B-5FB52E08D9E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bwMode="white">
          <a:xfrm>
            <a:off x="457141" y="6171769"/>
            <a:ext cx="896250" cy="204345"/>
          </a:xfrm>
          <a:prstGeom prst="rect">
            <a:avLst/>
          </a:prstGeom>
        </p:spPr>
      </p:pic>
      <p:sp>
        <p:nvSpPr>
          <p:cNvPr id="11" name="TextBox 3">
            <a:extLst>
              <a:ext uri="{FF2B5EF4-FFF2-40B4-BE49-F238E27FC236}">
                <a16:creationId xmlns:a16="http://schemas.microsoft.com/office/drawing/2014/main" id="{4F7393F9-7DE2-4793-AE05-B703B6A04CC0}"/>
              </a:ext>
            </a:extLst>
          </p:cNvPr>
          <p:cNvSpPr txBox="1">
            <a:spLocks noChangeArrowheads="1"/>
          </p:cNvSpPr>
          <p:nvPr userDrawn="1"/>
        </p:nvSpPr>
        <p:spPr bwMode="white">
          <a:xfrm>
            <a:off x="4445001" y="6273942"/>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23D2A5F9-316C-48CC-91AF-19A9F7E2310E}"/>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13551" y="6196484"/>
            <a:ext cx="645228" cy="385748"/>
          </a:xfrm>
          <a:prstGeom prst="rect">
            <a:avLst/>
          </a:prstGeom>
        </p:spPr>
      </p:pic>
    </p:spTree>
    <p:extLst>
      <p:ext uri="{BB962C8B-B14F-4D97-AF65-F5344CB8AC3E}">
        <p14:creationId xmlns:p14="http://schemas.microsoft.com/office/powerpoint/2010/main" val="4275885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01640859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_OneSpeaker">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DE7406F-C142-4253-8E50-E2353A9D4368}"/>
              </a:ext>
            </a:extLst>
          </p:cNvPr>
          <p:cNvGrpSpPr/>
          <p:nvPr userDrawn="1"/>
        </p:nvGrpSpPr>
        <p:grpSpPr>
          <a:xfrm>
            <a:off x="0" y="0"/>
            <a:ext cx="12192000" cy="6858000"/>
            <a:chOff x="0" y="0"/>
            <a:chExt cx="14630400" cy="8229600"/>
          </a:xfrm>
        </p:grpSpPr>
        <p:pic>
          <p:nvPicPr>
            <p:cNvPr id="21" name="Picture 20">
              <a:extLst>
                <a:ext uri="{FF2B5EF4-FFF2-40B4-BE49-F238E27FC236}">
                  <a16:creationId xmlns:a16="http://schemas.microsoft.com/office/drawing/2014/main" id="{1F94A427-1C24-42D8-AD2B-F4589D29F0F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2" name="Rectangle 21">
              <a:extLst>
                <a:ext uri="{FF2B5EF4-FFF2-40B4-BE49-F238E27FC236}">
                  <a16:creationId xmlns:a16="http://schemas.microsoft.com/office/drawing/2014/main" id="{7834436B-15A7-4747-8E82-8F4E178B11DA}"/>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69240" y="1941676"/>
            <a:ext cx="8718498" cy="1542143"/>
          </a:xfrm>
          <a:noFill/>
        </p:spPr>
        <p:txBody>
          <a:bodyPr lIns="182880" tIns="146304" rIns="182880" bIns="146304" anchor="t" anchorCtr="0"/>
          <a:lstStyle>
            <a:lvl1pPr>
              <a:defRPr sz="4500" spc="-98"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69875" y="3877469"/>
            <a:ext cx="8715373" cy="1387928"/>
          </a:xfrm>
        </p:spPr>
        <p:txBody>
          <a:bodyPr lIns="182880" tIns="146304" rIns="182880" bIns="146304">
            <a:noAutofit/>
          </a:bodyPr>
          <a:lstStyle>
            <a:lvl1pPr marL="0" indent="0">
              <a:spcBef>
                <a:spcPts val="0"/>
              </a:spcBef>
              <a:buNone/>
              <a:defRPr lang="en-US" sz="20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69239" y="1226096"/>
            <a:ext cx="8718498" cy="526363"/>
          </a:xfrm>
        </p:spPr>
        <p:txBody>
          <a:bodyPr vert="horz" wrap="square" lIns="182880" tIns="146304" rIns="182880" bIns="146304" rtlCol="0">
            <a:spAutoFit/>
          </a:bodyPr>
          <a:lstStyle>
            <a:lvl1pPr>
              <a:defRPr lang="en-US" sz="1667" spc="500" baseline="0" dirty="0">
                <a:solidFill>
                  <a:schemeClr val="bg1"/>
                </a:solidFill>
              </a:defRPr>
            </a:lvl1pPr>
          </a:lstStyle>
          <a:p>
            <a:pPr marL="0" lvl="0" indent="0">
              <a:buNone/>
            </a:pPr>
            <a:r>
              <a:rPr lang="en-US" dirty="0" err="1"/>
              <a:t>SessionID</a:t>
            </a:r>
            <a:endParaRPr lang="en-US" dirty="0"/>
          </a:p>
        </p:txBody>
      </p:sp>
      <p:pic>
        <p:nvPicPr>
          <p:cNvPr id="11" name="Graphic 10">
            <a:extLst>
              <a:ext uri="{FF2B5EF4-FFF2-40B4-BE49-F238E27FC236}">
                <a16:creationId xmlns:a16="http://schemas.microsoft.com/office/drawing/2014/main" id="{5F306402-1ADF-431A-8AE8-7631253E61A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57141" y="6171769"/>
            <a:ext cx="896250" cy="204345"/>
          </a:xfrm>
          <a:prstGeom prst="rect">
            <a:avLst/>
          </a:prstGeom>
        </p:spPr>
      </p:pic>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white">
          <a:xfrm>
            <a:off x="4445001" y="6273942"/>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2018, Amazon Web Services, Inc. or its affiliates. All rights reserved.</a:t>
            </a:r>
          </a:p>
        </p:txBody>
      </p:sp>
      <p:pic>
        <p:nvPicPr>
          <p:cNvPr id="13" name="Picture 12">
            <a:extLst>
              <a:ext uri="{FF2B5EF4-FFF2-40B4-BE49-F238E27FC236}">
                <a16:creationId xmlns:a16="http://schemas.microsoft.com/office/drawing/2014/main" id="{7D566F41-648E-4417-9E66-27248ED99606}"/>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13551" y="6196484"/>
            <a:ext cx="645228" cy="385748"/>
          </a:xfrm>
          <a:prstGeom prst="rect">
            <a:avLst/>
          </a:prstGeom>
        </p:spPr>
      </p:pic>
    </p:spTree>
    <p:extLst>
      <p:ext uri="{BB962C8B-B14F-4D97-AF65-F5344CB8AC3E}">
        <p14:creationId xmlns:p14="http://schemas.microsoft.com/office/powerpoint/2010/main" val="3263449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lvl1pPr marL="380985" indent="-380985">
              <a:buFont typeface="Arial" panose="020B0604020202020204" pitchFamily="34" charset="0"/>
              <a:buChar char="•"/>
              <a:defRPr/>
            </a:lvl1pPr>
            <a:lvl2pPr marL="621882" indent="-285739">
              <a:buFont typeface="Arial" panose="020B0604020202020204" pitchFamily="34" charset="0"/>
              <a:buChar char="•"/>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86755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69318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41B0BE7-3531-4E8A-9D4D-0367740EC5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Single Corner Rounded 1">
            <a:extLst>
              <a:ext uri="{FF2B5EF4-FFF2-40B4-BE49-F238E27FC236}">
                <a16:creationId xmlns:a16="http://schemas.microsoft.com/office/drawing/2014/main" id="{DC58E341-80E0-40C1-A817-EA0189E537B2}"/>
              </a:ext>
            </a:extLst>
          </p:cNvPr>
          <p:cNvSpPr/>
          <p:nvPr userDrawn="1"/>
        </p:nvSpPr>
        <p:spPr bwMode="auto">
          <a:xfrm flipH="1">
            <a:off x="8889999" y="5010137"/>
            <a:ext cx="3302001" cy="1847863"/>
          </a:xfrm>
          <a:prstGeom prst="round1Rect">
            <a:avLst>
              <a:gd name="adj"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269876" y="3529327"/>
            <a:ext cx="5108699" cy="1387928"/>
          </a:xfrm>
        </p:spPr>
        <p:txBody>
          <a:bodyPr lIns="182880" tIns="146304" rIns="182880" bIns="146304">
            <a:noAutofit/>
          </a:bodyPr>
          <a:lstStyle>
            <a:lvl1pPr marL="0" indent="0">
              <a:spcBef>
                <a:spcPts val="0"/>
              </a:spcBef>
              <a:buNone/>
              <a:defRPr lang="en-US" sz="2333"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white">
          <a:xfrm>
            <a:off x="269239" y="1841350"/>
            <a:ext cx="9979661" cy="1587651"/>
          </a:xfrm>
          <a:prstGeom prst="rect">
            <a:avLst/>
          </a:prstGeom>
          <a:noFill/>
        </p:spPr>
        <p:txBody>
          <a:bodyPr vert="horz" wrap="square" lIns="152400" tIns="76200" rIns="121920" bIns="7620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9583" dirty="0"/>
              <a:t>Thank you!</a:t>
            </a:r>
          </a:p>
        </p:txBody>
      </p:sp>
      <p:pic>
        <p:nvPicPr>
          <p:cNvPr id="14" name="Graphic 13">
            <a:extLst>
              <a:ext uri="{FF2B5EF4-FFF2-40B4-BE49-F238E27FC236}">
                <a16:creationId xmlns:a16="http://schemas.microsoft.com/office/drawing/2014/main" id="{2ED359B6-C742-4634-8154-0667621E7BF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57141" y="6171769"/>
            <a:ext cx="896250" cy="204345"/>
          </a:xfrm>
          <a:prstGeom prst="rect">
            <a:avLst/>
          </a:prstGeom>
        </p:spPr>
      </p:pic>
      <p:sp>
        <p:nvSpPr>
          <p:cNvPr id="15" name="TextBox 3">
            <a:extLst>
              <a:ext uri="{FF2B5EF4-FFF2-40B4-BE49-F238E27FC236}">
                <a16:creationId xmlns:a16="http://schemas.microsoft.com/office/drawing/2014/main" id="{0EB8B2FD-3428-4909-AECD-E6569E6CB58B}"/>
              </a:ext>
            </a:extLst>
          </p:cNvPr>
          <p:cNvSpPr txBox="1">
            <a:spLocks noChangeArrowheads="1"/>
          </p:cNvSpPr>
          <p:nvPr userDrawn="1"/>
        </p:nvSpPr>
        <p:spPr bwMode="white">
          <a:xfrm>
            <a:off x="4445001" y="6273942"/>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2018, Amazon Web Services, Inc. or its affiliates. All rights reserved.</a:t>
            </a:r>
          </a:p>
        </p:txBody>
      </p:sp>
      <p:pic>
        <p:nvPicPr>
          <p:cNvPr id="9" name="Picture 8">
            <a:extLst>
              <a:ext uri="{FF2B5EF4-FFF2-40B4-BE49-F238E27FC236}">
                <a16:creationId xmlns:a16="http://schemas.microsoft.com/office/drawing/2014/main" id="{92DBA76A-67AD-4D0F-B5AE-B2514E622D96}"/>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13551" y="6196484"/>
            <a:ext cx="645228" cy="385748"/>
          </a:xfrm>
          <a:prstGeom prst="rect">
            <a:avLst/>
          </a:prstGeom>
        </p:spPr>
      </p:pic>
    </p:spTree>
    <p:extLst>
      <p:ext uri="{BB962C8B-B14F-4D97-AF65-F5344CB8AC3E}">
        <p14:creationId xmlns:p14="http://schemas.microsoft.com/office/powerpoint/2010/main" val="14245809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smtClean="0"/>
              <a:t>© 2020 Amazon Web Services, Inc. or its Affiliates. All rights reserved.</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840052" y="365126"/>
            <a:ext cx="1910948"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pic>
        <p:nvPicPr>
          <p:cNvPr id="8" name="Picture 7">
            <a:extLst>
              <a:ext uri="{FF2B5EF4-FFF2-40B4-BE49-F238E27FC236}">
                <a16:creationId xmlns:a16="http://schemas.microsoft.com/office/drawing/2014/main" id="{040776E6-F3E1-DA4B-8CFE-F2F2516FB70A}"/>
              </a:ext>
            </a:extLst>
          </p:cNvPr>
          <p:cNvPicPr>
            <a:picLocks noChangeAspect="1"/>
          </p:cNvPicPr>
          <p:nvPr userDrawn="1"/>
        </p:nvPicPr>
        <p:blipFill>
          <a:blip r:embed="rId3"/>
          <a:stretch>
            <a:fillRect/>
          </a:stretch>
        </p:blipFill>
        <p:spPr>
          <a:xfrm>
            <a:off x="9840052" y="365126"/>
            <a:ext cx="1910948"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pic>
        <p:nvPicPr>
          <p:cNvPr id="12" name="Picture 11">
            <a:extLst>
              <a:ext uri="{FF2B5EF4-FFF2-40B4-BE49-F238E27FC236}">
                <a16:creationId xmlns:a16="http://schemas.microsoft.com/office/drawing/2014/main" id="{4C010055-05DB-D943-85E9-EC2AE16084D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pic>
        <p:nvPicPr>
          <p:cNvPr id="12" name="Picture 11">
            <a:extLst>
              <a:ext uri="{FF2B5EF4-FFF2-40B4-BE49-F238E27FC236}">
                <a16:creationId xmlns:a16="http://schemas.microsoft.com/office/drawing/2014/main" id="{F4A3FF58-786E-B24E-B376-6652EC26070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spTree>
    <p:custDataLst>
      <p:tags r:id="rId29"/>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68" r:id="rId16"/>
    <p:sldLayoutId id="2147483672" r:id="rId17"/>
    <p:sldLayoutId id="2147483665" r:id="rId18"/>
    <p:sldLayoutId id="2147483677" r:id="rId19"/>
    <p:sldLayoutId id="2147483669" r:id="rId20"/>
    <p:sldLayoutId id="2147483660" r:id="rId21"/>
    <p:sldLayoutId id="2147483679" r:id="rId22"/>
    <p:sldLayoutId id="2147483680" r:id="rId23"/>
    <p:sldLayoutId id="2147483681" r:id="rId24"/>
    <p:sldLayoutId id="2147483682" r:id="rId25"/>
    <p:sldLayoutId id="2147483683" r:id="rId26"/>
    <p:sldLayoutId id="2147483684" r:id="rId27"/>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35.emf"/></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6.xml"/><Relationship Id="rId1" Type="http://schemas.openxmlformats.org/officeDocument/2006/relationships/tags" Target="../tags/tag2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6.xml"/><Relationship Id="rId1" Type="http://schemas.openxmlformats.org/officeDocument/2006/relationships/tags" Target="../tags/tag30.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2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hyperlink" Target="https://docs.aws.amazon.com/AWSEC2/latest/UserGuide/InstanceStorage.html" TargetMode="External"/><Relationship Id="rId3" Type="http://schemas.openxmlformats.org/officeDocument/2006/relationships/hyperlink" Target="https://aws.amazon.com/elasticloadbalancing/faqs/" TargetMode="External"/><Relationship Id="rId7" Type="http://schemas.openxmlformats.org/officeDocument/2006/relationships/hyperlink" Target="https://amazon.qwiklabs.com/catalog?keywords=Introduction+to+Amazon+EC2+Auto+Scaling&amp;format%5b%5d=any&amp;level%5b%5d=any&amp;duration%5b%5d=any&amp;price%5b%5d=any&amp;modality%5b%5d=any&amp;language%5b%5d=any"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hyperlink" Target="https://amazon.qwiklabs.com/focuses/3458?locale=en" TargetMode="External"/><Relationship Id="rId5" Type="http://schemas.openxmlformats.org/officeDocument/2006/relationships/hyperlink" Target="https://aws.amazon.com/autoscaling/faqs/" TargetMode="External"/><Relationship Id="rId4" Type="http://schemas.openxmlformats.org/officeDocument/2006/relationships/hyperlink" Target="https://aws.amazon.com/cloudwatch/faqs/" TargetMode="External"/><Relationship Id="rId9" Type="http://schemas.openxmlformats.org/officeDocument/2006/relationships/image" Target="../media/image4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6.xml"/><Relationship Id="rId1" Type="http://schemas.openxmlformats.org/officeDocument/2006/relationships/tags" Target="../tags/tag32.xml"/><Relationship Id="rId4" Type="http://schemas.openxmlformats.org/officeDocument/2006/relationships/image" Target="../media/image45.tif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6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69.xml"/><Relationship Id="rId7" Type="http://schemas.openxmlformats.org/officeDocument/2006/relationships/image" Target="../media/image50.png"/><Relationship Id="rId2" Type="http://schemas.openxmlformats.org/officeDocument/2006/relationships/slideLayout" Target="../slideLayouts/slideLayout16.xml"/><Relationship Id="rId1" Type="http://schemas.openxmlformats.org/officeDocument/2006/relationships/tags" Target="../tags/tag3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70.xml"/><Relationship Id="rId7" Type="http://schemas.openxmlformats.org/officeDocument/2006/relationships/image" Target="../media/image36.png"/><Relationship Id="rId2" Type="http://schemas.openxmlformats.org/officeDocument/2006/relationships/slideLayout" Target="../slideLayouts/slideLayout16.xml"/><Relationship Id="rId1" Type="http://schemas.openxmlformats.org/officeDocument/2006/relationships/tags" Target="../tags/tag37.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37.png"/><Relationship Id="rId9"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6.xml"/><Relationship Id="rId1" Type="http://schemas.openxmlformats.org/officeDocument/2006/relationships/tags" Target="../tags/tag51.xml"/><Relationship Id="rId4" Type="http://schemas.openxmlformats.org/officeDocument/2006/relationships/image" Target="../media/image45.tif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1.xml"/><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Design </a:t>
            </a:r>
            <a:r>
              <a:rPr lang="en-US" dirty="0" smtClean="0"/>
              <a:t>High Performing </a:t>
            </a:r>
            <a:r>
              <a:rPr lang="en-US" dirty="0"/>
              <a:t>Architectures</a:t>
            </a:r>
            <a:br>
              <a:rPr lang="en-US" dirty="0"/>
            </a:br>
            <a:r>
              <a:rPr lang="en-US" sz="3667" dirty="0"/>
              <a:t>Domain 2</a:t>
            </a:r>
            <a:endParaRPr lang="en-US" dirty="0"/>
          </a:p>
        </p:txBody>
      </p:sp>
      <p:sp>
        <p:nvSpPr>
          <p:cNvPr id="3" name="Footer Placeholder 2"/>
          <p:cNvSpPr>
            <a:spLocks noGrp="1"/>
          </p:cNvSpPr>
          <p:nvPr>
            <p:ph type="ftr" sz="quarter" idx="3"/>
          </p:nvPr>
        </p:nvSpPr>
        <p:spPr/>
        <p:txBody>
          <a:bodyPr/>
          <a:lstStyle/>
          <a:p>
            <a:r>
              <a:rPr lang="en-US"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1446221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In what ways does Amazon S3 object storage differ from block and file storage? (</a:t>
            </a:r>
            <a:r>
              <a:rPr lang="en-US" dirty="0">
                <a:solidFill>
                  <a:srgbClr val="000000"/>
                </a:solidFill>
                <a:latin typeface="+mj-lt"/>
              </a:rPr>
              <a:t>Select TWO.</a:t>
            </a:r>
            <a:r>
              <a:rPr lang="en-US" dirty="0">
                <a:latin typeface="+mj-lt"/>
              </a:rPr>
              <a:t>)</a:t>
            </a:r>
          </a:p>
          <a:p>
            <a:endParaRPr lang="en-US" sz="3600" dirty="0">
              <a:latin typeface="+mj-lt"/>
            </a:endParaRPr>
          </a:p>
          <a:p>
            <a:pPr marL="428608" indent="-428608">
              <a:lnSpc>
                <a:spcPct val="100000"/>
              </a:lnSpc>
              <a:buAutoNum type="alphaUcPeriod"/>
            </a:pPr>
            <a:r>
              <a:rPr lang="en-US" sz="2400" b="1" dirty="0">
                <a:solidFill>
                  <a:schemeClr val="accent3"/>
                </a:solidFill>
                <a:latin typeface="+mj-lt"/>
              </a:rPr>
              <a:t>Amazon S3 allows storing an unlimited number of objects.</a:t>
            </a:r>
          </a:p>
          <a:p>
            <a:pPr marL="428608" indent="-428608">
              <a:lnSpc>
                <a:spcPct val="100000"/>
              </a:lnSpc>
              <a:buAutoNum type="alphaUcPeriod"/>
            </a:pPr>
            <a:r>
              <a:rPr lang="en-US" sz="2400" b="1" dirty="0">
                <a:solidFill>
                  <a:schemeClr val="accent3"/>
                </a:solidFill>
                <a:latin typeface="+mj-lt"/>
              </a:rPr>
              <a:t>Objects are immutable – the only way to change a single byte is to replace the object.</a:t>
            </a:r>
          </a:p>
          <a:p>
            <a:pPr marL="428608" indent="-428608">
              <a:lnSpc>
                <a:spcPct val="100000"/>
              </a:lnSpc>
              <a:buAutoNum type="alphaUcPeriod"/>
            </a:pPr>
            <a:r>
              <a:rPr lang="en-US" sz="2400" strike="sngStrike" dirty="0">
                <a:latin typeface="+mj-lt"/>
              </a:rPr>
              <a:t>All objects are replicated across Availability Zones </a:t>
            </a:r>
            <a:r>
              <a:rPr lang="en-US" sz="2400" dirty="0">
                <a:latin typeface="+mj-lt"/>
              </a:rPr>
              <a:t>(S3 IA objects can be1 AZ only).</a:t>
            </a:r>
          </a:p>
          <a:p>
            <a:pPr marL="428608" indent="-428608">
              <a:lnSpc>
                <a:spcPct val="100000"/>
              </a:lnSpc>
              <a:buAutoNum type="alphaUcPeriod"/>
            </a:pPr>
            <a:r>
              <a:rPr lang="en-US" sz="2400" strike="sngStrike" dirty="0">
                <a:solidFill>
                  <a:srgbClr val="000000"/>
                </a:solidFill>
                <a:latin typeface="+mj-lt"/>
              </a:rPr>
              <a:t>Objects are replicated across all regions </a:t>
            </a:r>
            <a:r>
              <a:rPr lang="en-US" sz="2400" dirty="0">
                <a:solidFill>
                  <a:srgbClr val="000000"/>
                </a:solidFill>
                <a:latin typeface="+mj-lt"/>
              </a:rPr>
              <a:t>(Objects may be replicated across AZs within a single region but not across all regions).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10</a:t>
            </a:fld>
            <a:endParaRPr lang="en-US"/>
          </a:p>
        </p:txBody>
      </p:sp>
    </p:spTree>
    <p:extLst>
      <p:ext uri="{BB962C8B-B14F-4D97-AF65-F5344CB8AC3E}">
        <p14:creationId xmlns:p14="http://schemas.microsoft.com/office/powerpoint/2010/main" val="3946993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of the following are features of </a:t>
            </a:r>
            <a:r>
              <a:rPr lang="en-US" dirty="0">
                <a:solidFill>
                  <a:srgbClr val="000000"/>
                </a:solidFill>
                <a:latin typeface="+mj-lt"/>
              </a:rPr>
              <a:t>Amazon EBS</a:t>
            </a:r>
            <a:r>
              <a:rPr lang="en-US" dirty="0">
                <a:latin typeface="+mj-lt"/>
              </a:rPr>
              <a:t>? (</a:t>
            </a:r>
            <a:r>
              <a:rPr lang="en-US" dirty="0">
                <a:solidFill>
                  <a:srgbClr val="000000"/>
                </a:solidFill>
                <a:latin typeface="+mj-lt"/>
              </a:rPr>
              <a:t>Select</a:t>
            </a:r>
            <a:r>
              <a:rPr lang="en-US" dirty="0">
                <a:latin typeface="+mj-lt"/>
              </a:rPr>
              <a:t> </a:t>
            </a:r>
            <a:r>
              <a:rPr lang="en-US" dirty="0">
                <a:solidFill>
                  <a:srgbClr val="000000"/>
                </a:solidFill>
                <a:latin typeface="+mj-lt"/>
              </a:rPr>
              <a:t>TWO.)</a:t>
            </a:r>
            <a:endParaRPr lang="en-US" dirty="0">
              <a:latin typeface="+mj-lt"/>
            </a:endParaRPr>
          </a:p>
          <a:p>
            <a:endParaRPr lang="en-US" sz="4000" dirty="0">
              <a:latin typeface="+mj-lt"/>
            </a:endParaRPr>
          </a:p>
          <a:p>
            <a:pPr marL="428608" indent="-428608">
              <a:lnSpc>
                <a:spcPct val="100000"/>
              </a:lnSpc>
              <a:buAutoNum type="alphaUcPeriod"/>
            </a:pPr>
            <a:r>
              <a:rPr lang="en-US" sz="2400" dirty="0">
                <a:latin typeface="+mj-lt"/>
              </a:rPr>
              <a:t>Data stored on Amazon EBS is automatically replicated within an Availability </a:t>
            </a:r>
            <a:r>
              <a:rPr lang="en-US" sz="2400" dirty="0">
                <a:solidFill>
                  <a:srgbClr val="000000"/>
                </a:solidFill>
                <a:latin typeface="+mj-lt"/>
              </a:rPr>
              <a:t>Zone.</a:t>
            </a:r>
          </a:p>
          <a:p>
            <a:pPr marL="428608" indent="-428608">
              <a:lnSpc>
                <a:spcPct val="100000"/>
              </a:lnSpc>
              <a:buAutoNum type="alphaUcPeriod"/>
            </a:pPr>
            <a:r>
              <a:rPr lang="en-US" sz="2400" dirty="0">
                <a:latin typeface="+mj-lt"/>
              </a:rPr>
              <a:t>Amazon EBS data is automatically backed up to </a:t>
            </a:r>
            <a:r>
              <a:rPr lang="en-US" sz="2400" dirty="0">
                <a:solidFill>
                  <a:srgbClr val="000000"/>
                </a:solidFill>
                <a:latin typeface="+mj-lt"/>
              </a:rPr>
              <a:t>tape.</a:t>
            </a:r>
          </a:p>
          <a:p>
            <a:pPr marL="428608" indent="-428608">
              <a:lnSpc>
                <a:spcPct val="100000"/>
              </a:lnSpc>
              <a:buAutoNum type="alphaUcPeriod"/>
            </a:pPr>
            <a:r>
              <a:rPr lang="en-US" sz="2400" dirty="0">
                <a:latin typeface="+mj-lt"/>
              </a:rPr>
              <a:t>Amazon EBS volumes can be encrypted.</a:t>
            </a:r>
            <a:endParaRPr lang="en-US" sz="2400" dirty="0">
              <a:solidFill>
                <a:srgbClr val="000000"/>
              </a:solidFill>
              <a:latin typeface="+mj-lt"/>
            </a:endParaRPr>
          </a:p>
          <a:p>
            <a:pPr marL="428608" indent="-428608">
              <a:lnSpc>
                <a:spcPct val="100000"/>
              </a:lnSpc>
              <a:buFont typeface="Arial" pitchFamily="34" charset="0"/>
              <a:buAutoNum type="alphaUcPeriod"/>
            </a:pPr>
            <a:r>
              <a:rPr lang="en-US" sz="2400" dirty="0">
                <a:latin typeface="+mj-lt"/>
              </a:rPr>
              <a:t>Amazon EBS volumes can be attached to more then one instance in the same AZ.</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11</a:t>
            </a:fld>
            <a:endParaRPr lang="en-US"/>
          </a:p>
        </p:txBody>
      </p:sp>
    </p:spTree>
    <p:extLst>
      <p:ext uri="{BB962C8B-B14F-4D97-AF65-F5344CB8AC3E}">
        <p14:creationId xmlns:p14="http://schemas.microsoft.com/office/powerpoint/2010/main" val="1917071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of the following are features of </a:t>
            </a:r>
            <a:r>
              <a:rPr lang="en-US" dirty="0">
                <a:solidFill>
                  <a:srgbClr val="000000"/>
                </a:solidFill>
                <a:latin typeface="+mj-lt"/>
              </a:rPr>
              <a:t>Amazon EBS</a:t>
            </a:r>
            <a:r>
              <a:rPr lang="en-US" dirty="0">
                <a:latin typeface="+mj-lt"/>
              </a:rPr>
              <a:t>? (</a:t>
            </a:r>
            <a:r>
              <a:rPr lang="en-US" dirty="0">
                <a:solidFill>
                  <a:srgbClr val="000000"/>
                </a:solidFill>
                <a:latin typeface="+mj-lt"/>
              </a:rPr>
              <a:t>Select</a:t>
            </a:r>
            <a:r>
              <a:rPr lang="en-US" dirty="0">
                <a:latin typeface="+mj-lt"/>
              </a:rPr>
              <a:t> </a:t>
            </a:r>
            <a:r>
              <a:rPr lang="en-US" dirty="0">
                <a:solidFill>
                  <a:srgbClr val="000000"/>
                </a:solidFill>
                <a:latin typeface="+mj-lt"/>
              </a:rPr>
              <a:t>TWO.)</a:t>
            </a:r>
            <a:endParaRPr lang="en-US" dirty="0">
              <a:latin typeface="+mj-lt"/>
            </a:endParaRPr>
          </a:p>
          <a:p>
            <a:endParaRPr lang="en-US" sz="4000" dirty="0">
              <a:latin typeface="+mj-lt"/>
            </a:endParaRPr>
          </a:p>
          <a:p>
            <a:pPr marL="428608" indent="-428608">
              <a:lnSpc>
                <a:spcPct val="100000"/>
              </a:lnSpc>
              <a:buAutoNum type="alphaUcPeriod"/>
            </a:pPr>
            <a:r>
              <a:rPr lang="en-US" sz="2400" dirty="0">
                <a:latin typeface="+mj-lt"/>
              </a:rPr>
              <a:t>Data stored on Amazon EBS is automatically replicated within an Availability </a:t>
            </a:r>
            <a:r>
              <a:rPr lang="en-US" sz="2400" dirty="0">
                <a:solidFill>
                  <a:srgbClr val="000000"/>
                </a:solidFill>
                <a:latin typeface="+mj-lt"/>
              </a:rPr>
              <a:t>Zone.</a:t>
            </a:r>
          </a:p>
          <a:p>
            <a:pPr marL="428608" indent="-428608">
              <a:lnSpc>
                <a:spcPct val="100000"/>
              </a:lnSpc>
              <a:buAutoNum type="alphaUcPeriod"/>
            </a:pPr>
            <a:r>
              <a:rPr lang="en-US" sz="2400" strike="sngStrike" dirty="0">
                <a:latin typeface="+mj-lt"/>
              </a:rPr>
              <a:t>Amazon EBS data is automatically backed up to </a:t>
            </a:r>
            <a:r>
              <a:rPr lang="en-US" sz="2400" strike="sngStrike" dirty="0">
                <a:solidFill>
                  <a:srgbClr val="000000"/>
                </a:solidFill>
                <a:latin typeface="+mj-lt"/>
              </a:rPr>
              <a:t>tape.</a:t>
            </a:r>
          </a:p>
          <a:p>
            <a:pPr marL="428608" indent="-428608">
              <a:lnSpc>
                <a:spcPct val="100000"/>
              </a:lnSpc>
              <a:buAutoNum type="alphaUcPeriod"/>
            </a:pPr>
            <a:r>
              <a:rPr lang="en-US" sz="2400" dirty="0">
                <a:latin typeface="+mj-lt"/>
              </a:rPr>
              <a:t>Amazon EBS volumes can be encrypted.</a:t>
            </a:r>
            <a:endParaRPr lang="en-US" sz="2400" dirty="0">
              <a:solidFill>
                <a:srgbClr val="000000"/>
              </a:solidFill>
              <a:latin typeface="+mj-lt"/>
            </a:endParaRPr>
          </a:p>
          <a:p>
            <a:pPr marL="428608" indent="-428608">
              <a:lnSpc>
                <a:spcPct val="100000"/>
              </a:lnSpc>
              <a:buAutoNum type="alphaUcPeriod"/>
            </a:pPr>
            <a:r>
              <a:rPr lang="en-US" sz="2400" dirty="0">
                <a:latin typeface="+mj-lt"/>
              </a:rPr>
              <a:t>Amazon EBS volumes can be attached to more then one instance in the same AZ.</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12</a:t>
            </a:fld>
            <a:endParaRPr lang="en-US"/>
          </a:p>
        </p:txBody>
      </p:sp>
    </p:spTree>
    <p:extLst>
      <p:ext uri="{BB962C8B-B14F-4D97-AF65-F5344CB8AC3E}">
        <p14:creationId xmlns:p14="http://schemas.microsoft.com/office/powerpoint/2010/main" val="3637093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of the following are features of </a:t>
            </a:r>
            <a:r>
              <a:rPr lang="en-US" dirty="0">
                <a:solidFill>
                  <a:srgbClr val="000000"/>
                </a:solidFill>
                <a:latin typeface="+mj-lt"/>
              </a:rPr>
              <a:t>Amazon EBS</a:t>
            </a:r>
            <a:r>
              <a:rPr lang="en-US" dirty="0">
                <a:latin typeface="+mj-lt"/>
              </a:rPr>
              <a:t>? (</a:t>
            </a:r>
            <a:r>
              <a:rPr lang="en-US" dirty="0">
                <a:solidFill>
                  <a:srgbClr val="000000"/>
                </a:solidFill>
                <a:latin typeface="+mj-lt"/>
              </a:rPr>
              <a:t>Select</a:t>
            </a:r>
            <a:r>
              <a:rPr lang="en-US" dirty="0">
                <a:latin typeface="+mj-lt"/>
              </a:rPr>
              <a:t> </a:t>
            </a:r>
            <a:r>
              <a:rPr lang="en-US" dirty="0">
                <a:solidFill>
                  <a:srgbClr val="000000"/>
                </a:solidFill>
                <a:latin typeface="+mj-lt"/>
              </a:rPr>
              <a:t>TWO.)</a:t>
            </a:r>
            <a:endParaRPr lang="en-US" dirty="0">
              <a:latin typeface="+mj-lt"/>
            </a:endParaRPr>
          </a:p>
          <a:p>
            <a:endParaRPr lang="en-US" sz="4000" dirty="0">
              <a:latin typeface="+mj-lt"/>
            </a:endParaRPr>
          </a:p>
          <a:p>
            <a:pPr marL="428608" indent="-428608">
              <a:lnSpc>
                <a:spcPct val="100000"/>
              </a:lnSpc>
              <a:buAutoNum type="alphaUcPeriod"/>
            </a:pPr>
            <a:r>
              <a:rPr lang="en-US" sz="2400" dirty="0">
                <a:latin typeface="+mj-lt"/>
              </a:rPr>
              <a:t>Data stored on Amazon EBS is automatically replicated within an Availability </a:t>
            </a:r>
            <a:r>
              <a:rPr lang="en-US" sz="2400" dirty="0">
                <a:solidFill>
                  <a:srgbClr val="000000"/>
                </a:solidFill>
                <a:latin typeface="+mj-lt"/>
              </a:rPr>
              <a:t>Zone.</a:t>
            </a:r>
          </a:p>
          <a:p>
            <a:pPr marL="428608" indent="-428608">
              <a:lnSpc>
                <a:spcPct val="100000"/>
              </a:lnSpc>
              <a:buAutoNum type="alphaUcPeriod"/>
            </a:pPr>
            <a:r>
              <a:rPr lang="en-US" sz="2400" strike="sngStrike" dirty="0">
                <a:solidFill>
                  <a:schemeClr val="bg1">
                    <a:lumMod val="65000"/>
                  </a:schemeClr>
                </a:solidFill>
                <a:latin typeface="+mj-lt"/>
              </a:rPr>
              <a:t>Amazon EBS data is automatically backed up to tape.</a:t>
            </a:r>
          </a:p>
          <a:p>
            <a:pPr marL="428608" indent="-428608">
              <a:lnSpc>
                <a:spcPct val="100000"/>
              </a:lnSpc>
              <a:buAutoNum type="alphaUcPeriod"/>
            </a:pPr>
            <a:r>
              <a:rPr lang="en-US" sz="2400" dirty="0">
                <a:latin typeface="+mj-lt"/>
              </a:rPr>
              <a:t>Amazon EBS volumes can be encrypted.</a:t>
            </a:r>
            <a:endParaRPr lang="en-US" sz="2400" dirty="0">
              <a:solidFill>
                <a:srgbClr val="000000"/>
              </a:solidFill>
              <a:latin typeface="+mj-lt"/>
            </a:endParaRPr>
          </a:p>
          <a:p>
            <a:pPr marL="428608" indent="-428608">
              <a:lnSpc>
                <a:spcPct val="100000"/>
              </a:lnSpc>
              <a:buAutoNum type="alphaUcPeriod"/>
            </a:pPr>
            <a:r>
              <a:rPr lang="en-US" sz="2400" strike="sngStrike" dirty="0">
                <a:latin typeface="+mj-lt"/>
              </a:rPr>
              <a:t>Amazon EBS volumes can be attached to more then one instance in the same AZ.</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13</a:t>
            </a:fld>
            <a:endParaRPr lang="en-US"/>
          </a:p>
        </p:txBody>
      </p:sp>
    </p:spTree>
    <p:extLst>
      <p:ext uri="{BB962C8B-B14F-4D97-AF65-F5344CB8AC3E}">
        <p14:creationId xmlns:p14="http://schemas.microsoft.com/office/powerpoint/2010/main" val="300129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of the following are features of </a:t>
            </a:r>
            <a:r>
              <a:rPr lang="en-US" dirty="0">
                <a:solidFill>
                  <a:srgbClr val="000000"/>
                </a:solidFill>
                <a:latin typeface="+mj-lt"/>
              </a:rPr>
              <a:t>Amazon EBS</a:t>
            </a:r>
            <a:r>
              <a:rPr lang="en-US" dirty="0">
                <a:latin typeface="+mj-lt"/>
              </a:rPr>
              <a:t>? (</a:t>
            </a:r>
            <a:r>
              <a:rPr lang="en-US" dirty="0">
                <a:solidFill>
                  <a:srgbClr val="000000"/>
                </a:solidFill>
                <a:latin typeface="+mj-lt"/>
              </a:rPr>
              <a:t>Select</a:t>
            </a:r>
            <a:r>
              <a:rPr lang="en-US" dirty="0">
                <a:latin typeface="+mj-lt"/>
              </a:rPr>
              <a:t> </a:t>
            </a:r>
            <a:r>
              <a:rPr lang="en-US" dirty="0">
                <a:solidFill>
                  <a:srgbClr val="000000"/>
                </a:solidFill>
                <a:latin typeface="+mj-lt"/>
              </a:rPr>
              <a:t>TWO.)</a:t>
            </a:r>
            <a:endParaRPr lang="en-US" dirty="0">
              <a:latin typeface="+mj-lt"/>
            </a:endParaRPr>
          </a:p>
          <a:p>
            <a:endParaRPr lang="en-US" sz="4000" dirty="0">
              <a:latin typeface="+mj-lt"/>
            </a:endParaRPr>
          </a:p>
          <a:p>
            <a:pPr marL="428608" indent="-428608">
              <a:lnSpc>
                <a:spcPct val="100000"/>
              </a:lnSpc>
              <a:buAutoNum type="alphaUcPeriod"/>
            </a:pPr>
            <a:r>
              <a:rPr lang="en-US" sz="2400" b="1" dirty="0">
                <a:solidFill>
                  <a:schemeClr val="accent3"/>
                </a:solidFill>
                <a:latin typeface="+mj-lt"/>
              </a:rPr>
              <a:t>Data stored on Amazon EBS is automatically replicated within an Availability Zone.</a:t>
            </a:r>
          </a:p>
          <a:p>
            <a:pPr marL="428608" indent="-428608">
              <a:lnSpc>
                <a:spcPct val="100000"/>
              </a:lnSpc>
              <a:buAutoNum type="alphaUcPeriod"/>
            </a:pPr>
            <a:r>
              <a:rPr lang="en-US" sz="2400" strike="sngStrike" dirty="0">
                <a:solidFill>
                  <a:schemeClr val="bg1">
                    <a:lumMod val="65000"/>
                  </a:schemeClr>
                </a:solidFill>
                <a:latin typeface="+mj-lt"/>
              </a:rPr>
              <a:t>Amazon EBS data is automatically backed up to tape.</a:t>
            </a:r>
          </a:p>
          <a:p>
            <a:pPr marL="428608" indent="-428608">
              <a:lnSpc>
                <a:spcPct val="100000"/>
              </a:lnSpc>
              <a:buAutoNum type="alphaUcPeriod"/>
            </a:pPr>
            <a:r>
              <a:rPr lang="en-US" sz="2400" b="1" dirty="0">
                <a:solidFill>
                  <a:schemeClr val="accent3"/>
                </a:solidFill>
                <a:latin typeface="+mj-lt"/>
              </a:rPr>
              <a:t>Amazon EBS volumes can be encrypted.</a:t>
            </a:r>
          </a:p>
          <a:p>
            <a:pPr marL="428608" indent="-428608">
              <a:lnSpc>
                <a:spcPct val="100000"/>
              </a:lnSpc>
              <a:buAutoNum type="alphaUcPeriod"/>
            </a:pPr>
            <a:r>
              <a:rPr lang="en-US" sz="2400" strike="sngStrike" dirty="0">
                <a:solidFill>
                  <a:schemeClr val="bg1">
                    <a:lumMod val="65000"/>
                  </a:schemeClr>
                </a:solidFill>
                <a:latin typeface="+mj-lt"/>
              </a:rPr>
              <a:t>Amazon EBS volumes can be attached to more then one instance in the same AZ.</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14</a:t>
            </a:fld>
            <a:endParaRPr lang="en-US"/>
          </a:p>
        </p:txBody>
      </p:sp>
    </p:spTree>
    <p:extLst>
      <p:ext uri="{BB962C8B-B14F-4D97-AF65-F5344CB8AC3E}">
        <p14:creationId xmlns:p14="http://schemas.microsoft.com/office/powerpoint/2010/main" val="66734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4247-CB66-E142-ADA5-2384FBF973FD}"/>
              </a:ext>
            </a:extLst>
          </p:cNvPr>
          <p:cNvSpPr>
            <a:spLocks noGrp="1"/>
          </p:cNvSpPr>
          <p:nvPr>
            <p:ph type="title"/>
          </p:nvPr>
        </p:nvSpPr>
        <p:spPr>
          <a:xfrm>
            <a:off x="3008188" y="1270669"/>
            <a:ext cx="6187183" cy="474119"/>
          </a:xfrm>
        </p:spPr>
        <p:txBody>
          <a:bodyPr/>
          <a:lstStyle/>
          <a:p>
            <a:pPr algn="ctr"/>
            <a:r>
              <a:rPr lang="en-US" sz="3667" dirty="0">
                <a:latin typeface="+mj-lt"/>
              </a:rPr>
              <a:t>Amazon Database Services</a:t>
            </a:r>
          </a:p>
        </p:txBody>
      </p:sp>
      <p:grpSp>
        <p:nvGrpSpPr>
          <p:cNvPr id="3" name="Group 2">
            <a:extLst>
              <a:ext uri="{FF2B5EF4-FFF2-40B4-BE49-F238E27FC236}">
                <a16:creationId xmlns:a16="http://schemas.microsoft.com/office/drawing/2014/main" id="{796C46C0-88CA-6A4F-9A8C-DA903561020E}"/>
              </a:ext>
            </a:extLst>
          </p:cNvPr>
          <p:cNvGrpSpPr/>
          <p:nvPr/>
        </p:nvGrpSpPr>
        <p:grpSpPr>
          <a:xfrm>
            <a:off x="1111008" y="2508970"/>
            <a:ext cx="3957530" cy="2380753"/>
            <a:chOff x="4627802" y="1767044"/>
            <a:chExt cx="2614646" cy="1572905"/>
          </a:xfrm>
        </p:grpSpPr>
        <p:pic>
          <p:nvPicPr>
            <p:cNvPr id="4" name="Picture 3">
              <a:extLst>
                <a:ext uri="{FF2B5EF4-FFF2-40B4-BE49-F238E27FC236}">
                  <a16:creationId xmlns:a16="http://schemas.microsoft.com/office/drawing/2014/main" id="{34AF4466-0EDC-2642-8A20-1FDA959B0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362" y="1767044"/>
              <a:ext cx="1377526" cy="1377526"/>
            </a:xfrm>
            <a:prstGeom prst="rect">
              <a:avLst/>
            </a:prstGeom>
          </p:spPr>
        </p:pic>
        <p:sp>
          <p:nvSpPr>
            <p:cNvPr id="5" name="TextBox 4">
              <a:extLst>
                <a:ext uri="{FF2B5EF4-FFF2-40B4-BE49-F238E27FC236}">
                  <a16:creationId xmlns:a16="http://schemas.microsoft.com/office/drawing/2014/main" id="{07B4F1C7-B824-3F42-B6F8-829434251C7C}"/>
                </a:ext>
              </a:extLst>
            </p:cNvPr>
            <p:cNvSpPr txBox="1"/>
            <p:nvPr/>
          </p:nvSpPr>
          <p:spPr>
            <a:xfrm>
              <a:off x="4627802" y="3159272"/>
              <a:ext cx="2614646" cy="180677"/>
            </a:xfrm>
            <a:prstGeom prst="rect">
              <a:avLst/>
            </a:prstGeom>
            <a:noFill/>
          </p:spPr>
          <p:txBody>
            <a:bodyPr wrap="square" lIns="0" tIns="0" rIns="0" bIns="0" rtlCol="0" anchor="ctr">
              <a:spAutoFit/>
            </a:bodyPr>
            <a:lstStyle/>
            <a:p>
              <a:pPr algn="ctr"/>
              <a:r>
                <a:rPr lang="en-US" sz="1777" b="1" dirty="0">
                  <a:solidFill>
                    <a:srgbClr val="000000"/>
                  </a:solidFill>
                  <a:ea typeface="Amazon Ember" panose="020B0603020204020204" pitchFamily="34" charset="0"/>
                  <a:cs typeface="Amazon Ember" panose="020B0603020204020204" pitchFamily="34" charset="0"/>
                </a:rPr>
                <a:t>Amazon RDS</a:t>
              </a:r>
              <a:endParaRPr lang="en-US" sz="4000" b="1" dirty="0">
                <a:ea typeface="Amazon Ember" panose="020B0603020204020204" pitchFamily="34" charset="0"/>
                <a:cs typeface="Amazon Ember" panose="020B0603020204020204" pitchFamily="34" charset="0"/>
              </a:endParaRPr>
            </a:p>
          </p:txBody>
        </p:sp>
      </p:grpSp>
      <p:grpSp>
        <p:nvGrpSpPr>
          <p:cNvPr id="6" name="Group 5">
            <a:extLst>
              <a:ext uri="{FF2B5EF4-FFF2-40B4-BE49-F238E27FC236}">
                <a16:creationId xmlns:a16="http://schemas.microsoft.com/office/drawing/2014/main" id="{C956AFFC-E258-A94F-BD97-69F70A82ED30}"/>
              </a:ext>
            </a:extLst>
          </p:cNvPr>
          <p:cNvGrpSpPr/>
          <p:nvPr/>
        </p:nvGrpSpPr>
        <p:grpSpPr>
          <a:xfrm>
            <a:off x="5068538" y="2529977"/>
            <a:ext cx="2086270" cy="2633218"/>
            <a:chOff x="7027983" y="1766633"/>
            <a:chExt cx="1378349" cy="1739703"/>
          </a:xfrm>
        </p:grpSpPr>
        <p:pic>
          <p:nvPicPr>
            <p:cNvPr id="7" name="Picture 6">
              <a:extLst>
                <a:ext uri="{FF2B5EF4-FFF2-40B4-BE49-F238E27FC236}">
                  <a16:creationId xmlns:a16="http://schemas.microsoft.com/office/drawing/2014/main" id="{114BC491-AA1A-A74C-8DEF-295DDF5BD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7983" y="1766633"/>
              <a:ext cx="1378349" cy="1378349"/>
            </a:xfrm>
            <a:prstGeom prst="rect">
              <a:avLst/>
            </a:prstGeom>
          </p:spPr>
        </p:pic>
        <p:sp>
          <p:nvSpPr>
            <p:cNvPr id="8" name="TextBox 7">
              <a:extLst>
                <a:ext uri="{FF2B5EF4-FFF2-40B4-BE49-F238E27FC236}">
                  <a16:creationId xmlns:a16="http://schemas.microsoft.com/office/drawing/2014/main" id="{EA38F1B4-7AA7-AC49-922A-A67AF1609CCF}"/>
                </a:ext>
              </a:extLst>
            </p:cNvPr>
            <p:cNvSpPr txBox="1"/>
            <p:nvPr/>
          </p:nvSpPr>
          <p:spPr>
            <a:xfrm>
              <a:off x="7237858" y="3144983"/>
              <a:ext cx="958598" cy="361353"/>
            </a:xfrm>
            <a:prstGeom prst="rect">
              <a:avLst/>
            </a:prstGeom>
            <a:noFill/>
          </p:spPr>
          <p:txBody>
            <a:bodyPr wrap="square" lIns="0" tIns="0" rIns="0" bIns="0" rtlCol="0" anchor="ctr">
              <a:spAutoFit/>
            </a:bodyPr>
            <a:lstStyle/>
            <a:p>
              <a:pPr algn="ctr"/>
              <a:r>
                <a:rPr lang="en-US" sz="1777" b="1" dirty="0">
                  <a:ea typeface="Amazon Ember" panose="020B0603020204020204" pitchFamily="34" charset="0"/>
                  <a:cs typeface="Amazon Ember" panose="020B0603020204020204" pitchFamily="34" charset="0"/>
                </a:rPr>
                <a:t>Amazon DynamoDB</a:t>
              </a:r>
              <a:endParaRPr lang="en-US" sz="4000" b="1" dirty="0">
                <a:ea typeface="Amazon Ember" panose="020B0603020204020204" pitchFamily="34" charset="0"/>
                <a:cs typeface="Amazon Ember" panose="020B0603020204020204" pitchFamily="34" charset="0"/>
              </a:endParaRPr>
            </a:p>
          </p:txBody>
        </p:sp>
      </p:grpSp>
      <p:pic>
        <p:nvPicPr>
          <p:cNvPr id="9" name="Picture 8">
            <a:extLst>
              <a:ext uri="{FF2B5EF4-FFF2-40B4-BE49-F238E27FC236}">
                <a16:creationId xmlns:a16="http://schemas.microsoft.com/office/drawing/2014/main" id="{B555C245-E673-364F-BD25-09ABB9D26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5084" y="2804845"/>
            <a:ext cx="1331969" cy="1465166"/>
          </a:xfrm>
          <a:prstGeom prst="rect">
            <a:avLst/>
          </a:prstGeom>
        </p:spPr>
      </p:pic>
      <p:sp>
        <p:nvSpPr>
          <p:cNvPr id="10" name="TextBox 9">
            <a:extLst>
              <a:ext uri="{FF2B5EF4-FFF2-40B4-BE49-F238E27FC236}">
                <a16:creationId xmlns:a16="http://schemas.microsoft.com/office/drawing/2014/main" id="{47D99727-F5F9-0D46-B441-1BC74ADE2F09}"/>
              </a:ext>
            </a:extLst>
          </p:cNvPr>
          <p:cNvSpPr txBox="1"/>
          <p:nvPr/>
        </p:nvSpPr>
        <p:spPr>
          <a:xfrm>
            <a:off x="8359230" y="4616250"/>
            <a:ext cx="1450935" cy="546945"/>
          </a:xfrm>
          <a:prstGeom prst="rect">
            <a:avLst/>
          </a:prstGeom>
          <a:noFill/>
        </p:spPr>
        <p:txBody>
          <a:bodyPr wrap="square" lIns="0" tIns="0" rIns="0" bIns="0" rtlCol="0" anchor="ctr">
            <a:spAutoFit/>
          </a:bodyPr>
          <a:lstStyle/>
          <a:p>
            <a:pPr algn="ctr"/>
            <a:r>
              <a:rPr lang="en-US" sz="1777" b="1" dirty="0">
                <a:ea typeface="Amazon Ember" panose="020B0603020204020204" pitchFamily="34" charset="0"/>
                <a:cs typeface="Amazon Ember" panose="020B0603020204020204" pitchFamily="34" charset="0"/>
              </a:rPr>
              <a:t>Amazon Redshift</a:t>
            </a:r>
            <a:endParaRPr lang="en-US" sz="4000" b="1" dirty="0">
              <a:ea typeface="Amazon Ember" panose="020B0603020204020204" pitchFamily="34" charset="0"/>
              <a:cs typeface="Amazon Ember" panose="020B0603020204020204" pitchFamily="34" charset="0"/>
            </a:endParaRPr>
          </a:p>
        </p:txBody>
      </p:sp>
      <p:sp>
        <p:nvSpPr>
          <p:cNvPr id="11" name="Footer Placeholder 10"/>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12" name="Slide Number Placeholder 11"/>
          <p:cNvSpPr>
            <a:spLocks noGrp="1"/>
          </p:cNvSpPr>
          <p:nvPr>
            <p:ph type="sldNum" sz="quarter" idx="12"/>
          </p:nvPr>
        </p:nvSpPr>
        <p:spPr/>
        <p:txBody>
          <a:bodyPr/>
          <a:lstStyle/>
          <a:p>
            <a:fld id="{B6A95138-A96E-2F42-A959-2EFD44FE4AB7}" type="slidenum">
              <a:rPr lang="en-US" smtClean="0"/>
              <a:t>15</a:t>
            </a:fld>
            <a:endParaRPr lang="en-US"/>
          </a:p>
        </p:txBody>
      </p:sp>
    </p:spTree>
    <p:extLst>
      <p:ext uri="{BB962C8B-B14F-4D97-AF65-F5344CB8AC3E}">
        <p14:creationId xmlns:p14="http://schemas.microsoft.com/office/powerpoint/2010/main" val="344266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latin typeface="+mj-lt"/>
              </a:rPr>
              <a:t>Amazon RDS Use Cases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50000"/>
              </a:lnSpc>
              <a:buNone/>
            </a:pPr>
            <a:r>
              <a:rPr lang="en-US" sz="2400" dirty="0">
                <a:solidFill>
                  <a:schemeClr val="accent3"/>
                </a:solidFill>
                <a:latin typeface="+mn-lt"/>
              </a:rPr>
              <a:t>Use Amazon RDS</a:t>
            </a:r>
          </a:p>
          <a:p>
            <a:pPr marL="621882" lvl="1" indent="-285739">
              <a:lnSpc>
                <a:spcPct val="150000"/>
              </a:lnSpc>
            </a:pPr>
            <a:r>
              <a:rPr lang="en-US" sz="2200" dirty="0">
                <a:latin typeface="+mj-lt"/>
              </a:rPr>
              <a:t>Complex transactions or complex queries</a:t>
            </a:r>
          </a:p>
          <a:p>
            <a:pPr marL="621882" lvl="1" indent="-285739">
              <a:lnSpc>
                <a:spcPct val="150000"/>
              </a:lnSpc>
            </a:pPr>
            <a:r>
              <a:rPr lang="en-US" sz="2200" dirty="0">
                <a:latin typeface="+mj-lt"/>
              </a:rPr>
              <a:t>A ​medium-to-high query/write​ rate</a:t>
            </a:r>
          </a:p>
          <a:p>
            <a:pPr marL="621882" lvl="1" indent="-285739">
              <a:lnSpc>
                <a:spcPct val="150000"/>
              </a:lnSpc>
            </a:pPr>
            <a:r>
              <a:rPr lang="en-US" sz="2200" dirty="0">
                <a:latin typeface="+mj-lt"/>
              </a:rPr>
              <a:t>No more than a single worker node/shard</a:t>
            </a:r>
          </a:p>
          <a:p>
            <a:pPr marL="621882" lvl="1" indent="-285739">
              <a:lnSpc>
                <a:spcPct val="150000"/>
              </a:lnSpc>
            </a:pPr>
            <a:r>
              <a:rPr lang="en-US" sz="2200" dirty="0">
                <a:latin typeface="+mj-lt"/>
              </a:rPr>
              <a:t>High durability</a:t>
            </a:r>
          </a:p>
        </p:txBody>
      </p:sp>
      <p:sp>
        <p:nvSpPr>
          <p:cNvPr id="5" name="Text Placeholder 3">
            <a:extLst>
              <a:ext uri="{FF2B5EF4-FFF2-40B4-BE49-F238E27FC236}">
                <a16:creationId xmlns:a16="http://schemas.microsoft.com/office/drawing/2014/main" id="{F5F1A0BC-FCB0-BC41-B6A7-2333825A418D}"/>
              </a:ext>
            </a:extLst>
          </p:cNvPr>
          <p:cNvSpPr txBox="1">
            <a:spLocks/>
          </p:cNvSpPr>
          <p:nvPr/>
        </p:nvSpPr>
        <p:spPr>
          <a:xfrm>
            <a:off x="6097160" y="1470642"/>
            <a:ext cx="5653665" cy="3580660"/>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150000"/>
              </a:lnSpc>
            </a:pPr>
            <a:r>
              <a:rPr lang="en-US" sz="2333" dirty="0">
                <a:solidFill>
                  <a:srgbClr val="D232AA"/>
                </a:solidFill>
              </a:rPr>
              <a:t>Do NOT use Amazon RDS</a:t>
            </a:r>
          </a:p>
          <a:p>
            <a:pPr marL="621882" lvl="1" indent="-285739">
              <a:lnSpc>
                <a:spcPct val="150000"/>
              </a:lnSpc>
              <a:buFont typeface="Arial" pitchFamily="34" charset="0"/>
              <a:buChar char="•"/>
            </a:pPr>
            <a:r>
              <a:rPr lang="en-US" sz="2200" dirty="0">
                <a:latin typeface="+mj-lt"/>
              </a:rPr>
              <a:t>Massive read/write rates (e.g., 150 K write/second)</a:t>
            </a:r>
          </a:p>
          <a:p>
            <a:pPr marL="621882" lvl="1" indent="-285739">
              <a:lnSpc>
                <a:spcPct val="150000"/>
              </a:lnSpc>
              <a:buFont typeface="Arial" pitchFamily="34" charset="0"/>
              <a:buChar char="•"/>
            </a:pPr>
            <a:r>
              <a:rPr lang="en-US" sz="2200" dirty="0">
                <a:latin typeface="+mj-lt"/>
              </a:rPr>
              <a:t>Sharding </a:t>
            </a:r>
          </a:p>
          <a:p>
            <a:pPr marL="621882" lvl="1" indent="-285739">
              <a:lnSpc>
                <a:spcPct val="150000"/>
              </a:lnSpc>
              <a:buFont typeface="Arial" pitchFamily="34" charset="0"/>
              <a:buChar char="•"/>
            </a:pPr>
            <a:r>
              <a:rPr lang="en-US" sz="2200" dirty="0">
                <a:latin typeface="+mj-lt"/>
              </a:rPr>
              <a:t>Simple GET/PUT requests and queries </a:t>
            </a:r>
          </a:p>
          <a:p>
            <a:pPr marL="621882" lvl="1" indent="-285739">
              <a:lnSpc>
                <a:spcPct val="150000"/>
              </a:lnSpc>
              <a:buFont typeface="Arial" pitchFamily="34" charset="0"/>
              <a:buChar char="•"/>
            </a:pPr>
            <a:r>
              <a:rPr lang="en-US" sz="2200" dirty="0">
                <a:latin typeface="+mj-lt"/>
              </a:rPr>
              <a:t>RDBMS customization</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6" name="Slide Number Placeholder 5"/>
          <p:cNvSpPr>
            <a:spLocks noGrp="1"/>
          </p:cNvSpPr>
          <p:nvPr>
            <p:ph type="sldNum" sz="quarter" idx="12"/>
          </p:nvPr>
        </p:nvSpPr>
        <p:spPr/>
        <p:txBody>
          <a:bodyPr/>
          <a:lstStyle/>
          <a:p>
            <a:fld id="{B6A95138-A96E-2F42-A959-2EFD44FE4AB7}" type="slidenum">
              <a:rPr lang="en-US" smtClean="0"/>
              <a:t>16</a:t>
            </a:fld>
            <a:endParaRPr lang="en-US"/>
          </a:p>
        </p:txBody>
      </p:sp>
    </p:spTree>
    <p:extLst>
      <p:ext uri="{BB962C8B-B14F-4D97-AF65-F5344CB8AC3E}">
        <p14:creationId xmlns:p14="http://schemas.microsoft.com/office/powerpoint/2010/main" val="2269228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RDS Read Replicas</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4294967295"/>
          </p:nvPr>
        </p:nvSpPr>
        <p:spPr>
          <a:xfrm>
            <a:off x="5675314" y="2500404"/>
            <a:ext cx="5889158" cy="2781300"/>
          </a:xfrm>
        </p:spPr>
        <p:txBody>
          <a:bodyPr>
            <a:noAutofit/>
          </a:bodyPr>
          <a:lstStyle/>
          <a:p>
            <a:pPr>
              <a:lnSpc>
                <a:spcPct val="150000"/>
              </a:lnSpc>
            </a:pPr>
            <a:r>
              <a:rPr lang="en-US" sz="2400" dirty="0">
                <a:latin typeface="+mj-lt"/>
              </a:rPr>
              <a:t>Enhanced performance and durability</a:t>
            </a:r>
          </a:p>
          <a:p>
            <a:pPr>
              <a:lnSpc>
                <a:spcPct val="150000"/>
              </a:lnSpc>
            </a:pPr>
            <a:r>
              <a:rPr lang="en-US" sz="2400" dirty="0">
                <a:latin typeface="+mj-lt"/>
              </a:rPr>
              <a:t>Elastically scale out beyond capacity</a:t>
            </a:r>
          </a:p>
          <a:p>
            <a:pPr>
              <a:lnSpc>
                <a:spcPct val="150000"/>
              </a:lnSpc>
            </a:pPr>
            <a:r>
              <a:rPr lang="en-US" sz="2400" dirty="0">
                <a:latin typeface="+mj-lt"/>
              </a:rPr>
              <a:t>High-volume application read traffic</a:t>
            </a:r>
          </a:p>
          <a:p>
            <a:pPr>
              <a:lnSpc>
                <a:spcPct val="150000"/>
              </a:lnSpc>
            </a:pPr>
            <a:r>
              <a:rPr lang="en-US" sz="2400" dirty="0">
                <a:latin typeface="+mj-lt"/>
              </a:rPr>
              <a:t>Promote read replicas to standalone </a:t>
            </a:r>
          </a:p>
        </p:txBody>
      </p:sp>
      <p:sp>
        <p:nvSpPr>
          <p:cNvPr id="4" name="Footer Placeholder 3"/>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17</a:t>
            </a:fld>
            <a:endParaRPr lang="en-US"/>
          </a:p>
        </p:txBody>
      </p:sp>
      <p:grpSp>
        <p:nvGrpSpPr>
          <p:cNvPr id="6" name="Group 5"/>
          <p:cNvGrpSpPr/>
          <p:nvPr/>
        </p:nvGrpSpPr>
        <p:grpSpPr>
          <a:xfrm>
            <a:off x="790946" y="2232105"/>
            <a:ext cx="3993378" cy="3387838"/>
            <a:chOff x="790946" y="2232105"/>
            <a:chExt cx="3993378" cy="3387838"/>
          </a:xfrm>
        </p:grpSpPr>
        <p:sp>
          <p:nvSpPr>
            <p:cNvPr id="7" name="Rounded Rectangle 6">
              <a:extLst>
                <a:ext uri="{FF2B5EF4-FFF2-40B4-BE49-F238E27FC236}">
                  <a16:creationId xmlns:a16="http://schemas.microsoft.com/office/drawing/2014/main" id="{9B489837-0E97-AF40-B3AE-2930050DE9D9}"/>
                </a:ext>
              </a:extLst>
            </p:cNvPr>
            <p:cNvSpPr/>
            <p:nvPr/>
          </p:nvSpPr>
          <p:spPr>
            <a:xfrm>
              <a:off x="890375" y="2232105"/>
              <a:ext cx="1846380" cy="338783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101596" tIns="50798" rIns="101596" bIns="50798"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667" dirty="0">
                <a:solidFill>
                  <a:schemeClr val="tx1"/>
                </a:solidFill>
                <a:ea typeface="Amazon Ember" panose="020B0603020204020204" pitchFamily="34" charset="0"/>
                <a:cs typeface="Amazon Ember" panose="020B0603020204020204" pitchFamily="34" charset="0"/>
              </a:endParaRPr>
            </a:p>
          </p:txBody>
        </p:sp>
        <p:sp>
          <p:nvSpPr>
            <p:cNvPr id="8" name="TextBox 32">
              <a:extLst>
                <a:ext uri="{FF2B5EF4-FFF2-40B4-BE49-F238E27FC236}">
                  <a16:creationId xmlns:a16="http://schemas.microsoft.com/office/drawing/2014/main" id="{CBBAC494-1FCC-CA4B-8A0F-AFB6DD81CB20}"/>
                </a:ext>
              </a:extLst>
            </p:cNvPr>
            <p:cNvSpPr txBox="1">
              <a:spLocks noChangeArrowheads="1"/>
            </p:cNvSpPr>
            <p:nvPr/>
          </p:nvSpPr>
          <p:spPr bwMode="auto">
            <a:xfrm>
              <a:off x="1247082" y="5073686"/>
              <a:ext cx="1201035" cy="512830"/>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33" b="1" dirty="0">
                  <a:solidFill>
                    <a:srgbClr val="F7981F"/>
                  </a:solidFill>
                  <a:ea typeface="Amazon Ember" panose="020B0603020204020204" pitchFamily="34" charset="0"/>
                  <a:cs typeface="Amazon Ember" panose="020B0603020204020204" pitchFamily="34" charset="0"/>
                </a:rPr>
                <a:t>Availability Zone A</a:t>
              </a:r>
            </a:p>
          </p:txBody>
        </p:sp>
        <p:sp>
          <p:nvSpPr>
            <p:cNvPr id="9" name="Rounded Rectangle 8">
              <a:extLst>
                <a:ext uri="{FF2B5EF4-FFF2-40B4-BE49-F238E27FC236}">
                  <a16:creationId xmlns:a16="http://schemas.microsoft.com/office/drawing/2014/main" id="{9F3EC10F-8AC1-FF40-8A8B-88292CBA319A}"/>
                </a:ext>
              </a:extLst>
            </p:cNvPr>
            <p:cNvSpPr/>
            <p:nvPr/>
          </p:nvSpPr>
          <p:spPr>
            <a:xfrm>
              <a:off x="2852411" y="2232105"/>
              <a:ext cx="1846380" cy="338783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101596" tIns="50798" rIns="101596" bIns="50798"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667" dirty="0">
                <a:solidFill>
                  <a:schemeClr val="tx1"/>
                </a:solidFill>
                <a:ea typeface="Amazon Ember" panose="020B0603020204020204" pitchFamily="34" charset="0"/>
                <a:cs typeface="Amazon Ember" panose="020B0603020204020204" pitchFamily="34" charset="0"/>
              </a:endParaRPr>
            </a:p>
          </p:txBody>
        </p:sp>
        <p:sp>
          <p:nvSpPr>
            <p:cNvPr id="10" name="TextBox 32">
              <a:extLst>
                <a:ext uri="{FF2B5EF4-FFF2-40B4-BE49-F238E27FC236}">
                  <a16:creationId xmlns:a16="http://schemas.microsoft.com/office/drawing/2014/main" id="{5BD22E05-7BA3-AF44-B518-26FA53E852BF}"/>
                </a:ext>
              </a:extLst>
            </p:cNvPr>
            <p:cNvSpPr txBox="1">
              <a:spLocks noChangeArrowheads="1"/>
            </p:cNvSpPr>
            <p:nvPr/>
          </p:nvSpPr>
          <p:spPr bwMode="auto">
            <a:xfrm>
              <a:off x="3245284" y="5077442"/>
              <a:ext cx="1201035" cy="512830"/>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33" b="1" dirty="0">
                  <a:solidFill>
                    <a:srgbClr val="F7981F"/>
                  </a:solidFill>
                  <a:ea typeface="Amazon Ember" panose="020B0603020204020204" pitchFamily="34" charset="0"/>
                  <a:cs typeface="Amazon Ember" panose="020B0603020204020204" pitchFamily="34" charset="0"/>
                </a:rPr>
                <a:t>Availability Zone B</a:t>
              </a:r>
            </a:p>
          </p:txBody>
        </p:sp>
        <p:sp>
          <p:nvSpPr>
            <p:cNvPr id="11" name="TextBox 23">
              <a:extLst>
                <a:ext uri="{FF2B5EF4-FFF2-40B4-BE49-F238E27FC236}">
                  <a16:creationId xmlns:a16="http://schemas.microsoft.com/office/drawing/2014/main" id="{AD383F05-0654-354B-97D0-07851B48FF26}"/>
                </a:ext>
              </a:extLst>
            </p:cNvPr>
            <p:cNvSpPr txBox="1">
              <a:spLocks noChangeArrowheads="1"/>
            </p:cNvSpPr>
            <p:nvPr/>
          </p:nvSpPr>
          <p:spPr bwMode="auto">
            <a:xfrm>
              <a:off x="1135170" y="4264590"/>
              <a:ext cx="1301780" cy="512830"/>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33" dirty="0">
                  <a:ea typeface="Amazon Ember" panose="020B0603020204020204" pitchFamily="34" charset="0"/>
                  <a:cs typeface="Amazon Ember" panose="020B0603020204020204" pitchFamily="34" charset="0"/>
                </a:rPr>
                <a:t>Amazon RDS </a:t>
              </a:r>
              <a:r>
                <a:rPr lang="en-US" sz="1333" dirty="0" smtClean="0">
                  <a:ea typeface="Amazon Ember" panose="020B0603020204020204" pitchFamily="34" charset="0"/>
                  <a:cs typeface="Amazon Ember" panose="020B0603020204020204" pitchFamily="34" charset="0"/>
                </a:rPr>
                <a:t>primary</a:t>
              </a:r>
              <a:endParaRPr lang="en-US" sz="1333" dirty="0">
                <a:ea typeface="Amazon Ember" panose="020B0603020204020204" pitchFamily="34" charset="0"/>
                <a:cs typeface="Amazon Ember" panose="020B0603020204020204" pitchFamily="34" charset="0"/>
              </a:endParaRPr>
            </a:p>
          </p:txBody>
        </p:sp>
        <p:sp>
          <p:nvSpPr>
            <p:cNvPr id="12" name="TextBox 23">
              <a:extLst>
                <a:ext uri="{FF2B5EF4-FFF2-40B4-BE49-F238E27FC236}">
                  <a16:creationId xmlns:a16="http://schemas.microsoft.com/office/drawing/2014/main" id="{D28B5DA1-A6BB-FE40-A444-65EDB1AB6E95}"/>
                </a:ext>
              </a:extLst>
            </p:cNvPr>
            <p:cNvSpPr txBox="1">
              <a:spLocks noChangeArrowheads="1"/>
            </p:cNvSpPr>
            <p:nvPr/>
          </p:nvSpPr>
          <p:spPr bwMode="auto">
            <a:xfrm>
              <a:off x="3019864" y="4267746"/>
              <a:ext cx="1491698" cy="512830"/>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33" dirty="0">
                  <a:ea typeface="Amazon Ember" panose="020B0603020204020204" pitchFamily="34" charset="0"/>
                  <a:cs typeface="Amazon Ember" panose="020B0603020204020204" pitchFamily="34" charset="0"/>
                </a:rPr>
                <a:t>Amazon RDS standby</a:t>
              </a:r>
            </a:p>
          </p:txBody>
        </p:sp>
        <p:cxnSp>
          <p:nvCxnSpPr>
            <p:cNvPr id="13" name="Straight Arrow Connector 12">
              <a:extLst>
                <a:ext uri="{FF2B5EF4-FFF2-40B4-BE49-F238E27FC236}">
                  <a16:creationId xmlns:a16="http://schemas.microsoft.com/office/drawing/2014/main" id="{23A2CA0C-DEE7-3744-9ACF-9C2CE62686A9}"/>
                </a:ext>
              </a:extLst>
            </p:cNvPr>
            <p:cNvCxnSpPr/>
            <p:nvPr/>
          </p:nvCxnSpPr>
          <p:spPr>
            <a:xfrm>
              <a:off x="2210504" y="3717768"/>
              <a:ext cx="1081838" cy="0"/>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 name="TextBox 23">
              <a:extLst>
                <a:ext uri="{FF2B5EF4-FFF2-40B4-BE49-F238E27FC236}">
                  <a16:creationId xmlns:a16="http://schemas.microsoft.com/office/drawing/2014/main" id="{6EDB227F-BF76-EF4B-9F62-B40ED5BDD2C9}"/>
                </a:ext>
              </a:extLst>
            </p:cNvPr>
            <p:cNvSpPr txBox="1">
              <a:spLocks noChangeArrowheads="1"/>
            </p:cNvSpPr>
            <p:nvPr/>
          </p:nvSpPr>
          <p:spPr bwMode="auto">
            <a:xfrm>
              <a:off x="790946" y="2352301"/>
              <a:ext cx="1480100" cy="512830"/>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33" dirty="0">
                  <a:ea typeface="Amazon Ember" panose="020B0603020204020204" pitchFamily="34" charset="0"/>
                  <a:cs typeface="Amazon Ember" panose="020B0603020204020204" pitchFamily="34" charset="0"/>
                </a:rPr>
                <a:t>Amazon RDS </a:t>
              </a:r>
            </a:p>
            <a:p>
              <a:pPr algn="ctr"/>
              <a:r>
                <a:rPr lang="en-US" sz="1333" dirty="0">
                  <a:ea typeface="Amazon Ember" panose="020B0603020204020204" pitchFamily="34" charset="0"/>
                  <a:cs typeface="Amazon Ember" panose="020B0603020204020204" pitchFamily="34" charset="0"/>
                </a:rPr>
                <a:t>read replica</a:t>
              </a:r>
            </a:p>
          </p:txBody>
        </p:sp>
        <p:sp>
          <p:nvSpPr>
            <p:cNvPr id="15" name="TextBox 23">
              <a:extLst>
                <a:ext uri="{FF2B5EF4-FFF2-40B4-BE49-F238E27FC236}">
                  <a16:creationId xmlns:a16="http://schemas.microsoft.com/office/drawing/2014/main" id="{8DF128EB-B8A5-A548-A0AB-18CA2A575DD1}"/>
                </a:ext>
              </a:extLst>
            </p:cNvPr>
            <p:cNvSpPr txBox="1">
              <a:spLocks noChangeArrowheads="1"/>
            </p:cNvSpPr>
            <p:nvPr/>
          </p:nvSpPr>
          <p:spPr bwMode="auto">
            <a:xfrm>
              <a:off x="3304224" y="2353335"/>
              <a:ext cx="1480100" cy="512830"/>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33" dirty="0">
                  <a:ea typeface="Amazon Ember" panose="020B0603020204020204" pitchFamily="34" charset="0"/>
                  <a:cs typeface="Amazon Ember" panose="020B0603020204020204" pitchFamily="34" charset="0"/>
                </a:rPr>
                <a:t>Amazon RDS </a:t>
              </a:r>
            </a:p>
            <a:p>
              <a:pPr algn="ctr"/>
              <a:r>
                <a:rPr lang="en-US" sz="1333" dirty="0">
                  <a:ea typeface="Amazon Ember" panose="020B0603020204020204" pitchFamily="34" charset="0"/>
                  <a:cs typeface="Amazon Ember" panose="020B0603020204020204" pitchFamily="34" charset="0"/>
                </a:rPr>
                <a:t>read replica</a:t>
              </a:r>
            </a:p>
          </p:txBody>
        </p:sp>
        <p:cxnSp>
          <p:nvCxnSpPr>
            <p:cNvPr id="16" name="Straight Arrow Connector 15">
              <a:extLst>
                <a:ext uri="{FF2B5EF4-FFF2-40B4-BE49-F238E27FC236}">
                  <a16:creationId xmlns:a16="http://schemas.microsoft.com/office/drawing/2014/main" id="{97B947F2-54A5-564A-A1E0-3AC33ACAB72F}"/>
                </a:ext>
              </a:extLst>
            </p:cNvPr>
            <p:cNvCxnSpPr/>
            <p:nvPr/>
          </p:nvCxnSpPr>
          <p:spPr>
            <a:xfrm flipV="1">
              <a:off x="1709951" y="2956747"/>
              <a:ext cx="656170" cy="485912"/>
            </a:xfrm>
            <a:prstGeom prst="straightConnector1">
              <a:avLst/>
            </a:prstGeom>
            <a:ln w="28575">
              <a:solidFill>
                <a:schemeClr val="accent1"/>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2228ED2-8A98-CB41-A7E2-30F5FFD0D8F0}"/>
                </a:ext>
              </a:extLst>
            </p:cNvPr>
            <p:cNvCxnSpPr/>
            <p:nvPr/>
          </p:nvCxnSpPr>
          <p:spPr>
            <a:xfrm flipV="1">
              <a:off x="2081360" y="2982073"/>
              <a:ext cx="1032211" cy="751141"/>
            </a:xfrm>
            <a:prstGeom prst="straightConnector1">
              <a:avLst/>
            </a:prstGeom>
            <a:ln w="28575">
              <a:solidFill>
                <a:schemeClr val="accent1"/>
              </a:solidFill>
              <a:prstDash val="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580" y="2432096"/>
              <a:ext cx="374589" cy="493776"/>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992" y="2432096"/>
              <a:ext cx="374589" cy="493776"/>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770" y="3362597"/>
              <a:ext cx="679810" cy="896112"/>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696" y="3357643"/>
              <a:ext cx="679810" cy="896112"/>
            </a:xfrm>
            <a:prstGeom prst="rect">
              <a:avLst/>
            </a:prstGeom>
          </p:spPr>
        </p:pic>
      </p:grpSp>
    </p:spTree>
    <p:extLst>
      <p:ext uri="{BB962C8B-B14F-4D97-AF65-F5344CB8AC3E}">
        <p14:creationId xmlns:p14="http://schemas.microsoft.com/office/powerpoint/2010/main" val="4013384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DynamoDB Provisioned Throughput</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a:lnSpc>
                <a:spcPct val="100000"/>
              </a:lnSpc>
              <a:spcAft>
                <a:spcPts val="1800"/>
              </a:spcAft>
            </a:pPr>
            <a:r>
              <a:rPr lang="en-US" dirty="0">
                <a:latin typeface="+mj-lt"/>
              </a:rPr>
              <a:t>Resource allocation based on read/write throughput capacity requirements. </a:t>
            </a:r>
          </a:p>
          <a:p>
            <a:pPr>
              <a:lnSpc>
                <a:spcPct val="100000"/>
              </a:lnSpc>
              <a:spcAft>
                <a:spcPts val="1800"/>
              </a:spcAft>
            </a:pPr>
            <a:r>
              <a:rPr lang="en-US" dirty="0">
                <a:latin typeface="+mj-lt"/>
              </a:rPr>
              <a:t>Read capacity unit (for an item up to 4 KB in size) </a:t>
            </a:r>
          </a:p>
          <a:p>
            <a:pPr marL="621882" lvl="1" indent="-285739">
              <a:lnSpc>
                <a:spcPct val="100000"/>
              </a:lnSpc>
              <a:spcAft>
                <a:spcPts val="1800"/>
              </a:spcAft>
            </a:pPr>
            <a:r>
              <a:rPr lang="en-US" dirty="0">
                <a:latin typeface="+mj-lt"/>
              </a:rPr>
              <a:t>One strongly consistent read per second</a:t>
            </a:r>
          </a:p>
          <a:p>
            <a:pPr marL="621882" lvl="1" indent="-285739">
              <a:lnSpc>
                <a:spcPct val="100000"/>
              </a:lnSpc>
              <a:spcAft>
                <a:spcPts val="1800"/>
              </a:spcAft>
            </a:pPr>
            <a:r>
              <a:rPr lang="en-US" dirty="0">
                <a:latin typeface="+mj-lt"/>
              </a:rPr>
              <a:t>Two eventually consistent reads per second</a:t>
            </a:r>
          </a:p>
          <a:p>
            <a:pPr>
              <a:lnSpc>
                <a:spcPct val="100000"/>
              </a:lnSpc>
              <a:spcAft>
                <a:spcPts val="1800"/>
              </a:spcAft>
            </a:pPr>
            <a:r>
              <a:rPr lang="en-US" dirty="0">
                <a:latin typeface="+mj-lt"/>
              </a:rPr>
              <a:t>Write capacity unit (for an item up to 1 KB in size)</a:t>
            </a:r>
          </a:p>
          <a:p>
            <a:pPr marL="621882" lvl="1" indent="-285739">
              <a:lnSpc>
                <a:spcPct val="100000"/>
              </a:lnSpc>
              <a:spcAft>
                <a:spcPts val="1800"/>
              </a:spcAft>
            </a:pPr>
            <a:r>
              <a:rPr lang="en-US" dirty="0">
                <a:latin typeface="+mj-lt"/>
              </a:rPr>
              <a:t>One write per second</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18</a:t>
            </a:fld>
            <a:endParaRPr lang="en-US"/>
          </a:p>
        </p:txBody>
      </p:sp>
    </p:spTree>
    <p:extLst>
      <p:ext uri="{BB962C8B-B14F-4D97-AF65-F5344CB8AC3E}">
        <p14:creationId xmlns:p14="http://schemas.microsoft.com/office/powerpoint/2010/main" val="1239646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smtClean="0"/>
              <a:t>Sample Exam Question</a:t>
            </a:r>
            <a:endParaRPr lang="en-US" dirty="0"/>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smtClean="0">
                <a:latin typeface="+mj-lt"/>
              </a:rPr>
              <a:t>Which use case is ideal for Amazon RDS database engines?              (Select TWO)</a:t>
            </a:r>
          </a:p>
          <a:p>
            <a:endParaRPr lang="en-US" sz="4000" smtClean="0">
              <a:latin typeface="+mj-lt"/>
            </a:endParaRPr>
          </a:p>
          <a:p>
            <a:pPr marL="428608" indent="-428608">
              <a:lnSpc>
                <a:spcPct val="100000"/>
              </a:lnSpc>
              <a:buAutoNum type="alphaUcPeriod"/>
            </a:pPr>
            <a:r>
              <a:rPr lang="en-US" sz="2400" smtClean="0">
                <a:latin typeface="+mj-lt"/>
              </a:rPr>
              <a:t>Complex transactions </a:t>
            </a:r>
          </a:p>
          <a:p>
            <a:pPr marL="428608" indent="-428608">
              <a:lnSpc>
                <a:spcPct val="100000"/>
              </a:lnSpc>
              <a:buAutoNum type="alphaUcPeriod"/>
            </a:pPr>
            <a:r>
              <a:rPr lang="en-US" sz="2400" smtClean="0">
                <a:latin typeface="+mj-lt"/>
              </a:rPr>
              <a:t>Sharding </a:t>
            </a:r>
          </a:p>
          <a:p>
            <a:pPr marL="428608" indent="-428608">
              <a:lnSpc>
                <a:spcPct val="100000"/>
              </a:lnSpc>
              <a:buAutoNum type="alphaUcPeriod"/>
            </a:pPr>
            <a:r>
              <a:rPr lang="en-US" sz="2400" smtClean="0">
                <a:latin typeface="+mj-lt"/>
                <a:cs typeface="Calibri" panose="020F0502020204030204" pitchFamily="34" charset="0"/>
              </a:rPr>
              <a:t>Simple GET/PUT requests and queries </a:t>
            </a:r>
          </a:p>
          <a:p>
            <a:pPr marL="428608" indent="-428608">
              <a:lnSpc>
                <a:spcPct val="100000"/>
              </a:lnSpc>
              <a:buAutoNum type="alphaUcPeriod"/>
            </a:pPr>
            <a:r>
              <a:rPr lang="en-US" sz="2400" smtClean="0">
                <a:latin typeface="+mj-lt"/>
              </a:rPr>
              <a:t>A ​medium-to-high query/write​ rate</a:t>
            </a:r>
          </a:p>
          <a:p>
            <a:pPr marL="428608" indent="-428608">
              <a:lnSpc>
                <a:spcPct val="100000"/>
              </a:lnSpc>
              <a:buAutoNum type="alphaUcPeriod"/>
            </a:pPr>
            <a:r>
              <a:rPr lang="en-US" sz="2400" smtClean="0">
                <a:latin typeface="+mj-lt"/>
              </a:rPr>
              <a:t>RDBMS customization</a:t>
            </a:r>
            <a:endParaRPr lang="en-US" sz="24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19</a:t>
            </a:fld>
            <a:endParaRPr lang="en-US"/>
          </a:p>
        </p:txBody>
      </p:sp>
    </p:spTree>
    <p:extLst>
      <p:ext uri="{BB962C8B-B14F-4D97-AF65-F5344CB8AC3E}">
        <p14:creationId xmlns:p14="http://schemas.microsoft.com/office/powerpoint/2010/main" val="44907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Domain 2 Exam Outline</a:t>
            </a:r>
          </a:p>
        </p:txBody>
      </p:sp>
      <p:sp>
        <p:nvSpPr>
          <p:cNvPr id="5" name="Text Placeholder 4"/>
          <p:cNvSpPr>
            <a:spLocks noGrp="1"/>
          </p:cNvSpPr>
          <p:nvPr>
            <p:ph idx="1"/>
          </p:nvPr>
        </p:nvSpPr>
        <p:spPr>
          <a:xfrm>
            <a:off x="419100" y="1154949"/>
            <a:ext cx="11353800" cy="5416804"/>
          </a:xfrm>
        </p:spPr>
        <p:txBody>
          <a:bodyPr vert="horz" wrap="square" lIns="121920" tIns="76200" rIns="121920" bIns="76200" rtlCol="0">
            <a:spAutoFit/>
          </a:bodyPr>
          <a:lstStyle/>
          <a:p>
            <a:pPr>
              <a:lnSpc>
                <a:spcPct val="100000"/>
              </a:lnSpc>
              <a:spcBef>
                <a:spcPts val="3500"/>
              </a:spcBef>
            </a:pPr>
            <a:endParaRPr lang="en-US" sz="2333" b="1" dirty="0">
              <a:latin typeface="+mn-lt"/>
            </a:endParaRPr>
          </a:p>
          <a:p>
            <a:pPr marL="0" indent="0">
              <a:lnSpc>
                <a:spcPct val="100000"/>
              </a:lnSpc>
              <a:buNone/>
            </a:pPr>
            <a:r>
              <a:rPr lang="en-US" dirty="0">
                <a:latin typeface="+mn-lt"/>
              </a:rPr>
              <a:t>2.1 Choose performance storage and databases</a:t>
            </a:r>
          </a:p>
          <a:p>
            <a:pPr marL="0" indent="0">
              <a:lnSpc>
                <a:spcPct val="100000"/>
              </a:lnSpc>
              <a:buNone/>
            </a:pPr>
            <a:endParaRPr lang="en-US" dirty="0">
              <a:latin typeface="+mn-lt"/>
            </a:endParaRPr>
          </a:p>
          <a:p>
            <a:pPr marL="0" indent="0">
              <a:lnSpc>
                <a:spcPct val="100000"/>
              </a:lnSpc>
              <a:buNone/>
            </a:pPr>
            <a:r>
              <a:rPr lang="en-US" dirty="0">
                <a:latin typeface="+mn-lt"/>
              </a:rPr>
              <a:t>2.2 Apply caching to improve performance</a:t>
            </a:r>
          </a:p>
          <a:p>
            <a:pPr marL="0" indent="0">
              <a:lnSpc>
                <a:spcPct val="100000"/>
              </a:lnSpc>
              <a:buNone/>
            </a:pPr>
            <a:endParaRPr lang="en-US" dirty="0">
              <a:latin typeface="+mn-lt"/>
            </a:endParaRPr>
          </a:p>
          <a:p>
            <a:pPr marL="0" indent="0">
              <a:lnSpc>
                <a:spcPct val="100000"/>
              </a:lnSpc>
              <a:buNone/>
            </a:pPr>
            <a:r>
              <a:rPr lang="en-US" dirty="0">
                <a:latin typeface="+mn-lt"/>
              </a:rPr>
              <a:t>2.3 Design solutions for elasticity and </a:t>
            </a:r>
            <a:r>
              <a:rPr lang="en-US" dirty="0" smtClean="0">
                <a:latin typeface="+mn-lt"/>
              </a:rPr>
              <a:t>scalability</a:t>
            </a:r>
          </a:p>
          <a:p>
            <a:pPr marL="0" indent="0">
              <a:lnSpc>
                <a:spcPct val="100000"/>
              </a:lnSpc>
              <a:buNone/>
            </a:pPr>
            <a:endParaRPr lang="en-US" b="1" dirty="0" smtClean="0"/>
          </a:p>
          <a:p>
            <a:pPr marL="0" indent="0">
              <a:lnSpc>
                <a:spcPct val="100000"/>
              </a:lnSpc>
              <a:buNone/>
            </a:pPr>
            <a:r>
              <a:rPr lang="en-US" dirty="0" smtClean="0"/>
              <a:t>2.4 Choose </a:t>
            </a:r>
            <a:r>
              <a:rPr lang="en-US" dirty="0"/>
              <a:t>design features in solutions that enable operational excellence</a:t>
            </a:r>
          </a:p>
          <a:p>
            <a:pPr marL="0" indent="0">
              <a:lnSpc>
                <a:spcPct val="100000"/>
              </a:lnSpc>
              <a:buNone/>
            </a:pPr>
            <a:r>
              <a:rPr lang="en-US" dirty="0" smtClean="0">
                <a:latin typeface="+mn-lt"/>
              </a:rPr>
              <a:t> </a:t>
            </a:r>
            <a:endParaRPr lang="en-US" dirty="0">
              <a:latin typeface="+mn-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2</a:t>
            </a:fld>
            <a:endParaRPr lang="en-US"/>
          </a:p>
        </p:txBody>
      </p:sp>
    </p:spTree>
    <p:custDataLst>
      <p:tags r:id="rId1"/>
    </p:custDataLst>
    <p:extLst>
      <p:ext uri="{BB962C8B-B14F-4D97-AF65-F5344CB8AC3E}">
        <p14:creationId xmlns:p14="http://schemas.microsoft.com/office/powerpoint/2010/main" val="432280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use case is ideal for Amazon RDS database engines?           (Select TWO)</a:t>
            </a:r>
          </a:p>
          <a:p>
            <a:endParaRPr lang="en-US" sz="4000" dirty="0">
              <a:latin typeface="+mj-lt"/>
            </a:endParaRPr>
          </a:p>
          <a:p>
            <a:pPr marL="428608" indent="-428608">
              <a:lnSpc>
                <a:spcPct val="100000"/>
              </a:lnSpc>
              <a:buAutoNum type="alphaUcPeriod"/>
            </a:pPr>
            <a:r>
              <a:rPr lang="en-US" sz="2400" b="1" dirty="0">
                <a:solidFill>
                  <a:schemeClr val="accent3"/>
                </a:solidFill>
                <a:latin typeface="+mj-lt"/>
              </a:rPr>
              <a:t>Complex transactions </a:t>
            </a:r>
          </a:p>
          <a:p>
            <a:pPr marL="428608" indent="-428608">
              <a:lnSpc>
                <a:spcPct val="100000"/>
              </a:lnSpc>
              <a:buAutoNum type="alphaUcPeriod"/>
            </a:pPr>
            <a:r>
              <a:rPr lang="en-US" sz="2400" strike="sngStrike" dirty="0">
                <a:latin typeface="+mj-lt"/>
              </a:rPr>
              <a:t>Sharding </a:t>
            </a:r>
          </a:p>
          <a:p>
            <a:pPr marL="428608" indent="-428608">
              <a:lnSpc>
                <a:spcPct val="100000"/>
              </a:lnSpc>
              <a:buAutoNum type="alphaUcPeriod"/>
            </a:pPr>
            <a:r>
              <a:rPr lang="en-US" sz="2400" strike="sngStrike" dirty="0">
                <a:latin typeface="+mj-lt"/>
                <a:cs typeface="Calibri" panose="020F0502020204030204" pitchFamily="34" charset="0"/>
              </a:rPr>
              <a:t>Simple GET/PUT requests and queries </a:t>
            </a:r>
          </a:p>
          <a:p>
            <a:pPr marL="428608" indent="-428608">
              <a:lnSpc>
                <a:spcPct val="100000"/>
              </a:lnSpc>
              <a:buAutoNum type="alphaUcPeriod"/>
            </a:pPr>
            <a:r>
              <a:rPr lang="en-US" sz="2400" b="1" dirty="0">
                <a:solidFill>
                  <a:schemeClr val="accent3"/>
                </a:solidFill>
                <a:latin typeface="+mj-lt"/>
              </a:rPr>
              <a:t>A ​medium-to-high query/write​ rate</a:t>
            </a:r>
          </a:p>
          <a:p>
            <a:pPr marL="428608" indent="-428608">
              <a:lnSpc>
                <a:spcPct val="100000"/>
              </a:lnSpc>
              <a:buAutoNum type="alphaUcPeriod"/>
            </a:pPr>
            <a:r>
              <a:rPr lang="en-US" sz="2400" strike="sngStrike" dirty="0">
                <a:latin typeface="+mj-lt"/>
              </a:rPr>
              <a:t>RDBMS customization</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20</a:t>
            </a:fld>
            <a:endParaRPr lang="en-US"/>
          </a:p>
        </p:txBody>
      </p:sp>
    </p:spTree>
    <p:extLst>
      <p:ext uri="{BB962C8B-B14F-4D97-AF65-F5344CB8AC3E}">
        <p14:creationId xmlns:p14="http://schemas.microsoft.com/office/powerpoint/2010/main" val="188200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AWS database service is best suited for non-relational databases?</a:t>
            </a:r>
          </a:p>
          <a:p>
            <a:endParaRPr lang="en-US" sz="4000" dirty="0">
              <a:latin typeface="+mj-lt"/>
            </a:endParaRPr>
          </a:p>
          <a:p>
            <a:pPr marL="428608" indent="-428608">
              <a:lnSpc>
                <a:spcPct val="100000"/>
              </a:lnSpc>
              <a:buAutoNum type="alphaUcPeriod"/>
            </a:pPr>
            <a:r>
              <a:rPr lang="en-US" sz="2400" dirty="0">
                <a:latin typeface="+mj-lt"/>
              </a:rPr>
              <a:t>Amazon Redshift</a:t>
            </a:r>
          </a:p>
          <a:p>
            <a:pPr marL="428608" indent="-428608">
              <a:lnSpc>
                <a:spcPct val="100000"/>
              </a:lnSpc>
              <a:buAutoNum type="alphaUcPeriod"/>
            </a:pPr>
            <a:r>
              <a:rPr lang="en-US" sz="2400" dirty="0">
                <a:latin typeface="+mj-lt"/>
              </a:rPr>
              <a:t>Amazon RDS</a:t>
            </a:r>
          </a:p>
          <a:p>
            <a:pPr marL="428608" indent="-428608">
              <a:lnSpc>
                <a:spcPct val="100000"/>
              </a:lnSpc>
              <a:buAutoNum type="alphaUcPeriod"/>
            </a:pPr>
            <a:r>
              <a:rPr lang="en-US" sz="2400" dirty="0">
                <a:latin typeface="+mj-lt"/>
              </a:rPr>
              <a:t>Amazon Glacier</a:t>
            </a:r>
          </a:p>
          <a:p>
            <a:pPr marL="428608" indent="-428608">
              <a:lnSpc>
                <a:spcPct val="100000"/>
              </a:lnSpc>
              <a:buAutoNum type="alphaUcPeriod"/>
            </a:pPr>
            <a:r>
              <a:rPr lang="en-US" sz="2400" dirty="0">
                <a:latin typeface="+mj-lt"/>
              </a:rPr>
              <a:t>Amazon DynamoDB</a:t>
            </a:r>
            <a:endParaRPr lang="en-US" sz="32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21</a:t>
            </a:fld>
            <a:endParaRPr lang="en-US"/>
          </a:p>
        </p:txBody>
      </p:sp>
    </p:spTree>
    <p:extLst>
      <p:ext uri="{BB962C8B-B14F-4D97-AF65-F5344CB8AC3E}">
        <p14:creationId xmlns:p14="http://schemas.microsoft.com/office/powerpoint/2010/main" val="964454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AWS database service is best suited for non-relational databases?</a:t>
            </a:r>
          </a:p>
          <a:p>
            <a:endParaRPr lang="en-US" sz="4000" dirty="0">
              <a:latin typeface="+mj-lt"/>
            </a:endParaRPr>
          </a:p>
          <a:p>
            <a:pPr marL="428608" indent="-428608">
              <a:lnSpc>
                <a:spcPct val="100000"/>
              </a:lnSpc>
              <a:buFont typeface="Arial" pitchFamily="34" charset="0"/>
              <a:buAutoNum type="alphaUcPeriod"/>
            </a:pPr>
            <a:r>
              <a:rPr lang="en-US" sz="2400" strike="sngStrike" dirty="0">
                <a:latin typeface="+mj-lt"/>
              </a:rPr>
              <a:t>Amazon Redshift </a:t>
            </a:r>
            <a:r>
              <a:rPr lang="en-US" sz="2400" dirty="0">
                <a:latin typeface="+mj-lt"/>
              </a:rPr>
              <a:t>(Ideal for running big queries against large datasets)</a:t>
            </a:r>
          </a:p>
          <a:p>
            <a:pPr marL="428608" indent="-428608">
              <a:lnSpc>
                <a:spcPct val="100000"/>
              </a:lnSpc>
              <a:buAutoNum type="alphaUcPeriod"/>
            </a:pPr>
            <a:r>
              <a:rPr lang="en-US" sz="2400" dirty="0">
                <a:latin typeface="+mj-lt"/>
              </a:rPr>
              <a:t>Amazon RDS</a:t>
            </a:r>
          </a:p>
          <a:p>
            <a:pPr marL="428608" indent="-428608">
              <a:lnSpc>
                <a:spcPct val="100000"/>
              </a:lnSpc>
              <a:buAutoNum type="alphaUcPeriod"/>
            </a:pPr>
            <a:r>
              <a:rPr lang="en-US" sz="2400" dirty="0">
                <a:latin typeface="+mj-lt"/>
              </a:rPr>
              <a:t>Amazon Glacier</a:t>
            </a:r>
          </a:p>
          <a:p>
            <a:pPr marL="428608" indent="-428608">
              <a:lnSpc>
                <a:spcPct val="100000"/>
              </a:lnSpc>
              <a:buAutoNum type="alphaUcPeriod"/>
            </a:pPr>
            <a:r>
              <a:rPr lang="en-US" sz="2400" dirty="0">
                <a:latin typeface="+mj-lt"/>
              </a:rPr>
              <a:t>Amazon DynamoDB</a:t>
            </a:r>
            <a:endParaRPr lang="en-US" sz="32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22</a:t>
            </a:fld>
            <a:endParaRPr lang="en-US"/>
          </a:p>
        </p:txBody>
      </p:sp>
    </p:spTree>
    <p:extLst>
      <p:ext uri="{BB962C8B-B14F-4D97-AF65-F5344CB8AC3E}">
        <p14:creationId xmlns:p14="http://schemas.microsoft.com/office/powerpoint/2010/main" val="3322916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AWS database service is best suited for non-relational databases?</a:t>
            </a:r>
          </a:p>
          <a:p>
            <a:endParaRPr lang="en-US" sz="4000" dirty="0">
              <a:latin typeface="+mj-lt"/>
            </a:endParaRPr>
          </a:p>
          <a:p>
            <a:pPr marL="428608" indent="-428608">
              <a:lnSpc>
                <a:spcPct val="100000"/>
              </a:lnSpc>
              <a:buFont typeface="Arial" pitchFamily="34" charset="0"/>
              <a:buAutoNum type="alphaUcPeriod"/>
            </a:pPr>
            <a:r>
              <a:rPr lang="en-US" sz="2400" strike="sngStrike" dirty="0">
                <a:solidFill>
                  <a:schemeClr val="bg1">
                    <a:lumMod val="65000"/>
                  </a:schemeClr>
                </a:solidFill>
                <a:latin typeface="+mj-lt"/>
              </a:rPr>
              <a:t>Amazon Redshift </a:t>
            </a:r>
            <a:r>
              <a:rPr lang="en-US" sz="2400" dirty="0">
                <a:solidFill>
                  <a:schemeClr val="bg1">
                    <a:lumMod val="65000"/>
                  </a:schemeClr>
                </a:solidFill>
                <a:latin typeface="+mj-lt"/>
              </a:rPr>
              <a:t>(Ideal for running big queries against large datasets) </a:t>
            </a:r>
          </a:p>
          <a:p>
            <a:pPr marL="428608" indent="-428608">
              <a:lnSpc>
                <a:spcPct val="100000"/>
              </a:lnSpc>
              <a:buFont typeface="Arial" pitchFamily="34" charset="0"/>
              <a:buAutoNum type="alphaUcPeriod"/>
            </a:pPr>
            <a:r>
              <a:rPr lang="en-US" sz="2400" strike="sngStrike" dirty="0">
                <a:latin typeface="+mj-lt"/>
              </a:rPr>
              <a:t>Amazon RDS </a:t>
            </a:r>
            <a:r>
              <a:rPr lang="en-US" sz="2400" dirty="0">
                <a:latin typeface="+mj-lt"/>
              </a:rPr>
              <a:t>(Amazon RDS is a structured relational database)</a:t>
            </a:r>
          </a:p>
          <a:p>
            <a:pPr marL="428608" indent="-428608">
              <a:lnSpc>
                <a:spcPct val="100000"/>
              </a:lnSpc>
              <a:buAutoNum type="alphaUcPeriod"/>
            </a:pPr>
            <a:r>
              <a:rPr lang="en-US" sz="2400" dirty="0">
                <a:latin typeface="+mj-lt"/>
              </a:rPr>
              <a:t>Amazon Glacier</a:t>
            </a:r>
          </a:p>
          <a:p>
            <a:pPr marL="428608" indent="-428608">
              <a:lnSpc>
                <a:spcPct val="100000"/>
              </a:lnSpc>
              <a:buAutoNum type="alphaUcPeriod"/>
            </a:pPr>
            <a:r>
              <a:rPr lang="en-US" sz="2400" dirty="0">
                <a:latin typeface="+mj-lt"/>
              </a:rPr>
              <a:t>Amazon DynamoDB</a:t>
            </a:r>
            <a:endParaRPr lang="en-US" sz="32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23</a:t>
            </a:fld>
            <a:endParaRPr lang="en-US"/>
          </a:p>
        </p:txBody>
      </p:sp>
    </p:spTree>
    <p:extLst>
      <p:ext uri="{BB962C8B-B14F-4D97-AF65-F5344CB8AC3E}">
        <p14:creationId xmlns:p14="http://schemas.microsoft.com/office/powerpoint/2010/main" val="153384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AWS database service is best suited for non-relational databases?</a:t>
            </a:r>
          </a:p>
          <a:p>
            <a:endParaRPr lang="en-US" sz="4000" dirty="0">
              <a:latin typeface="+mj-lt"/>
            </a:endParaRPr>
          </a:p>
          <a:p>
            <a:pPr marL="428608" indent="-428608">
              <a:lnSpc>
                <a:spcPct val="100000"/>
              </a:lnSpc>
              <a:buFont typeface="Arial" pitchFamily="34" charset="0"/>
              <a:buAutoNum type="alphaUcPeriod"/>
            </a:pPr>
            <a:r>
              <a:rPr lang="en-US" sz="2400" strike="sngStrike" dirty="0">
                <a:solidFill>
                  <a:schemeClr val="bg1">
                    <a:lumMod val="65000"/>
                  </a:schemeClr>
                </a:solidFill>
                <a:latin typeface="+mj-lt"/>
              </a:rPr>
              <a:t>Amazon Redshift </a:t>
            </a:r>
            <a:r>
              <a:rPr lang="en-US" sz="2400" dirty="0">
                <a:solidFill>
                  <a:schemeClr val="bg1">
                    <a:lumMod val="65000"/>
                  </a:schemeClr>
                </a:solidFill>
                <a:latin typeface="+mj-lt"/>
              </a:rPr>
              <a:t>(Ideal for running big queries against large datasets) </a:t>
            </a:r>
          </a:p>
          <a:p>
            <a:pPr marL="428608" indent="-428608">
              <a:lnSpc>
                <a:spcPct val="100000"/>
              </a:lnSpc>
              <a:buFont typeface="Arial" pitchFamily="34" charset="0"/>
              <a:buAutoNum type="alphaUcPeriod"/>
            </a:pPr>
            <a:r>
              <a:rPr lang="en-US" sz="2400" strike="sngStrike" dirty="0">
                <a:solidFill>
                  <a:schemeClr val="bg1">
                    <a:lumMod val="65000"/>
                  </a:schemeClr>
                </a:solidFill>
                <a:latin typeface="+mj-lt"/>
              </a:rPr>
              <a:t>Amazon RDS </a:t>
            </a:r>
            <a:r>
              <a:rPr lang="en-US" sz="2400" dirty="0">
                <a:solidFill>
                  <a:schemeClr val="bg1">
                    <a:lumMod val="65000"/>
                  </a:schemeClr>
                </a:solidFill>
                <a:latin typeface="+mj-lt"/>
              </a:rPr>
              <a:t>(Amazon RDS is a structured relational database)</a:t>
            </a:r>
          </a:p>
          <a:p>
            <a:pPr marL="428608" indent="-428608">
              <a:lnSpc>
                <a:spcPct val="100000"/>
              </a:lnSpc>
              <a:buFont typeface="Arial" pitchFamily="34" charset="0"/>
              <a:buAutoNum type="alphaUcPeriod"/>
            </a:pPr>
            <a:r>
              <a:rPr lang="en-US" sz="2400" strike="sngStrike" dirty="0">
                <a:latin typeface="+mj-lt"/>
              </a:rPr>
              <a:t>Amazon Glacier </a:t>
            </a:r>
            <a:r>
              <a:rPr lang="en-US" sz="2400" dirty="0">
                <a:latin typeface="+mj-lt"/>
              </a:rPr>
              <a:t>(Amazon Glacier is not a database service)</a:t>
            </a:r>
          </a:p>
          <a:p>
            <a:pPr marL="428608" indent="-428608">
              <a:lnSpc>
                <a:spcPct val="100000"/>
              </a:lnSpc>
              <a:buAutoNum type="alphaUcPeriod"/>
            </a:pPr>
            <a:r>
              <a:rPr lang="en-US" sz="2400" dirty="0">
                <a:latin typeface="+mj-lt"/>
              </a:rPr>
              <a:t>Amazon DynamoDB</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24</a:t>
            </a:fld>
            <a:endParaRPr lang="en-US"/>
          </a:p>
        </p:txBody>
      </p:sp>
    </p:spTree>
    <p:extLst>
      <p:ext uri="{BB962C8B-B14F-4D97-AF65-F5344CB8AC3E}">
        <p14:creationId xmlns:p14="http://schemas.microsoft.com/office/powerpoint/2010/main" val="3314224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AWS database service is best suited for non-relational databases?</a:t>
            </a:r>
          </a:p>
          <a:p>
            <a:endParaRPr lang="en-US" sz="4000" dirty="0">
              <a:latin typeface="+mj-lt"/>
            </a:endParaRPr>
          </a:p>
          <a:p>
            <a:pPr marL="428608" indent="-428608">
              <a:lnSpc>
                <a:spcPct val="100000"/>
              </a:lnSpc>
              <a:buFont typeface="Arial" pitchFamily="34" charset="0"/>
              <a:buAutoNum type="alphaUcPeriod"/>
            </a:pPr>
            <a:r>
              <a:rPr lang="en-US" sz="2400" strike="sngStrike" dirty="0">
                <a:solidFill>
                  <a:schemeClr val="bg1">
                    <a:lumMod val="65000"/>
                  </a:schemeClr>
                </a:solidFill>
                <a:latin typeface="+mj-lt"/>
              </a:rPr>
              <a:t>Amazon Redshift </a:t>
            </a:r>
            <a:r>
              <a:rPr lang="en-US" sz="2400" dirty="0">
                <a:solidFill>
                  <a:schemeClr val="bg1">
                    <a:lumMod val="65000"/>
                  </a:schemeClr>
                </a:solidFill>
                <a:latin typeface="+mj-lt"/>
              </a:rPr>
              <a:t>(Ideal for running big queries against large datasets)</a:t>
            </a:r>
          </a:p>
          <a:p>
            <a:pPr marL="428608" indent="-428608">
              <a:lnSpc>
                <a:spcPct val="100000"/>
              </a:lnSpc>
              <a:buFont typeface="Arial" pitchFamily="34" charset="0"/>
              <a:buAutoNum type="alphaUcPeriod"/>
            </a:pPr>
            <a:r>
              <a:rPr lang="en-US" sz="2400" strike="sngStrike" dirty="0">
                <a:solidFill>
                  <a:schemeClr val="bg1">
                    <a:lumMod val="65000"/>
                  </a:schemeClr>
                </a:solidFill>
                <a:latin typeface="+mj-lt"/>
              </a:rPr>
              <a:t>Amazon RDS </a:t>
            </a:r>
            <a:r>
              <a:rPr lang="en-US" sz="2400" dirty="0">
                <a:solidFill>
                  <a:schemeClr val="bg1">
                    <a:lumMod val="65000"/>
                  </a:schemeClr>
                </a:solidFill>
                <a:latin typeface="+mj-lt"/>
              </a:rPr>
              <a:t>(Amazon RDS is a structured relational database)</a:t>
            </a:r>
          </a:p>
          <a:p>
            <a:pPr marL="428608" indent="-428608">
              <a:lnSpc>
                <a:spcPct val="100000"/>
              </a:lnSpc>
              <a:buFont typeface="Arial" pitchFamily="34" charset="0"/>
              <a:buAutoNum type="alphaUcPeriod"/>
            </a:pPr>
            <a:r>
              <a:rPr lang="en-US" sz="2400" strike="sngStrike" dirty="0">
                <a:solidFill>
                  <a:schemeClr val="bg1">
                    <a:lumMod val="65000"/>
                  </a:schemeClr>
                </a:solidFill>
                <a:latin typeface="+mj-lt"/>
              </a:rPr>
              <a:t>Amazon Glacier </a:t>
            </a:r>
            <a:r>
              <a:rPr lang="en-US" sz="2400" dirty="0">
                <a:solidFill>
                  <a:schemeClr val="bg1">
                    <a:lumMod val="65000"/>
                  </a:schemeClr>
                </a:solidFill>
                <a:latin typeface="+mj-lt"/>
              </a:rPr>
              <a:t>(Amazon Glacier is not a database service)</a:t>
            </a:r>
          </a:p>
          <a:p>
            <a:pPr marL="428608" indent="-428608">
              <a:lnSpc>
                <a:spcPct val="100000"/>
              </a:lnSpc>
              <a:buAutoNum type="alphaUcPeriod"/>
            </a:pPr>
            <a:r>
              <a:rPr lang="en-US" sz="2400" b="1" dirty="0">
                <a:solidFill>
                  <a:schemeClr val="accent3"/>
                </a:solidFill>
                <a:latin typeface="+mj-lt"/>
              </a:rPr>
              <a:t>Amazon DynamoDB</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25</a:t>
            </a:fld>
            <a:endParaRPr lang="en-US"/>
          </a:p>
        </p:txBody>
      </p:sp>
    </p:spTree>
    <p:extLst>
      <p:ext uri="{BB962C8B-B14F-4D97-AF65-F5344CB8AC3E}">
        <p14:creationId xmlns:p14="http://schemas.microsoft.com/office/powerpoint/2010/main" val="1991058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419100" y="1528174"/>
            <a:ext cx="11353800" cy="4975367"/>
          </a:xfrm>
        </p:spPr>
        <p:txBody>
          <a:bodyPr/>
          <a:lstStyle/>
          <a:p>
            <a:pPr marL="0" indent="0">
              <a:lnSpc>
                <a:spcPct val="100000"/>
              </a:lnSpc>
              <a:buNone/>
            </a:pPr>
            <a:r>
              <a:rPr lang="en-US" sz="2400" dirty="0">
                <a:latin typeface="+mj-lt"/>
              </a:rPr>
              <a:t>An application requires a relational database with an initial storage capacity of 4 TB. The database will grow by 10 GB every day. To support traffic, at least four read replicas is required to handle reads. </a:t>
            </a:r>
          </a:p>
          <a:p>
            <a:pPr>
              <a:lnSpc>
                <a:spcPct val="100000"/>
              </a:lnSpc>
            </a:pPr>
            <a:endParaRPr lang="en-US" sz="2000" dirty="0">
              <a:latin typeface="+mj-lt"/>
            </a:endParaRPr>
          </a:p>
          <a:p>
            <a:pPr marL="0" indent="0">
              <a:lnSpc>
                <a:spcPct val="100000"/>
              </a:lnSpc>
              <a:buNone/>
            </a:pPr>
            <a:r>
              <a:rPr lang="en-US" sz="2400" dirty="0">
                <a:latin typeface="+mj-lt"/>
              </a:rPr>
              <a:t>Which option will meet these requirements?</a:t>
            </a:r>
          </a:p>
          <a:p>
            <a:pPr>
              <a:lnSpc>
                <a:spcPct val="100000"/>
              </a:lnSpc>
            </a:pPr>
            <a:endParaRPr lang="en-US" sz="2000" dirty="0">
              <a:latin typeface="+mj-lt"/>
            </a:endParaRPr>
          </a:p>
          <a:p>
            <a:pPr marL="428608" indent="-428608">
              <a:lnSpc>
                <a:spcPct val="100000"/>
              </a:lnSpc>
              <a:buAutoNum type="alphaUcPeriod"/>
            </a:pPr>
            <a:r>
              <a:rPr lang="en-US" sz="2000" dirty="0">
                <a:latin typeface="+mj-lt"/>
              </a:rPr>
              <a:t>DynamoDB </a:t>
            </a:r>
          </a:p>
          <a:p>
            <a:pPr marL="428608" indent="-428608">
              <a:lnSpc>
                <a:spcPct val="100000"/>
              </a:lnSpc>
              <a:buAutoNum type="alphaUcPeriod"/>
            </a:pPr>
            <a:r>
              <a:rPr lang="en-US" sz="2000" dirty="0">
                <a:latin typeface="+mj-lt"/>
              </a:rPr>
              <a:t>Amazon S3 </a:t>
            </a:r>
          </a:p>
          <a:p>
            <a:pPr marL="428608" indent="-428608">
              <a:lnSpc>
                <a:spcPct val="100000"/>
              </a:lnSpc>
              <a:buAutoNum type="alphaUcPeriod"/>
            </a:pPr>
            <a:r>
              <a:rPr lang="en-US" sz="2000" dirty="0">
                <a:latin typeface="+mj-lt"/>
              </a:rPr>
              <a:t>Amazon Aurora </a:t>
            </a:r>
          </a:p>
          <a:p>
            <a:pPr marL="428608" indent="-428608">
              <a:lnSpc>
                <a:spcPct val="100000"/>
              </a:lnSpc>
              <a:buAutoNum type="alphaUcPeriod"/>
            </a:pPr>
            <a:r>
              <a:rPr lang="en-US" sz="2000" dirty="0">
                <a:latin typeface="+mj-lt"/>
              </a:rPr>
              <a:t>Amazon Redshift </a:t>
            </a:r>
            <a:endParaRPr lang="en-US" sz="24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26</a:t>
            </a:fld>
            <a:endParaRPr lang="en-US"/>
          </a:p>
        </p:txBody>
      </p:sp>
    </p:spTree>
    <p:extLst>
      <p:ext uri="{BB962C8B-B14F-4D97-AF65-F5344CB8AC3E}">
        <p14:creationId xmlns:p14="http://schemas.microsoft.com/office/powerpoint/2010/main" val="3670471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419100" y="1528175"/>
            <a:ext cx="11353800" cy="5098656"/>
          </a:xfrm>
        </p:spPr>
        <p:txBody>
          <a:bodyPr/>
          <a:lstStyle/>
          <a:p>
            <a:pPr marL="0" indent="0">
              <a:lnSpc>
                <a:spcPct val="100000"/>
              </a:lnSpc>
              <a:buNone/>
            </a:pPr>
            <a:r>
              <a:rPr lang="en-US" sz="2400" dirty="0">
                <a:latin typeface="+mj-lt"/>
              </a:rPr>
              <a:t>An application requires a </a:t>
            </a:r>
            <a:r>
              <a:rPr lang="en-US" sz="2400" b="1" dirty="0">
                <a:solidFill>
                  <a:srgbClr val="D232AA"/>
                </a:solidFill>
                <a:latin typeface="+mj-lt"/>
              </a:rPr>
              <a:t>relational database </a:t>
            </a:r>
            <a:r>
              <a:rPr lang="en-US" sz="2400" dirty="0">
                <a:latin typeface="+mj-lt"/>
              </a:rPr>
              <a:t>with an initial storage capacity of 4 TB. The database will </a:t>
            </a:r>
            <a:r>
              <a:rPr lang="en-US" sz="2400" b="1" dirty="0">
                <a:solidFill>
                  <a:srgbClr val="D232AA"/>
                </a:solidFill>
                <a:latin typeface="+mj-lt"/>
              </a:rPr>
              <a:t>grow </a:t>
            </a:r>
            <a:r>
              <a:rPr lang="en-US" sz="2400" dirty="0">
                <a:latin typeface="+mj-lt"/>
              </a:rPr>
              <a:t>by 10 GB every day. To support traffic, at least four </a:t>
            </a:r>
            <a:r>
              <a:rPr lang="en-US" sz="2400" b="1" dirty="0">
                <a:solidFill>
                  <a:srgbClr val="D232AA"/>
                </a:solidFill>
                <a:latin typeface="+mj-lt"/>
              </a:rPr>
              <a:t>read replicas </a:t>
            </a:r>
            <a:r>
              <a:rPr lang="en-US" sz="2400" dirty="0">
                <a:latin typeface="+mj-lt"/>
              </a:rPr>
              <a:t>is required to handle reads. </a:t>
            </a:r>
          </a:p>
          <a:p>
            <a:pPr>
              <a:lnSpc>
                <a:spcPct val="100000"/>
              </a:lnSpc>
            </a:pPr>
            <a:endParaRPr lang="en-US" sz="2000" dirty="0">
              <a:latin typeface="+mj-lt"/>
            </a:endParaRPr>
          </a:p>
          <a:p>
            <a:pPr marL="0" indent="0">
              <a:lnSpc>
                <a:spcPct val="100000"/>
              </a:lnSpc>
              <a:buNone/>
            </a:pPr>
            <a:r>
              <a:rPr lang="en-US" sz="2400" dirty="0">
                <a:latin typeface="+mj-lt"/>
              </a:rPr>
              <a:t>Which option will meet these requirements?</a:t>
            </a:r>
          </a:p>
          <a:p>
            <a:pPr>
              <a:lnSpc>
                <a:spcPct val="100000"/>
              </a:lnSpc>
            </a:pPr>
            <a:endParaRPr lang="en-US" sz="2000" dirty="0">
              <a:latin typeface="+mj-lt"/>
            </a:endParaRPr>
          </a:p>
          <a:p>
            <a:pPr marL="428608" indent="-428608">
              <a:lnSpc>
                <a:spcPct val="100000"/>
              </a:lnSpc>
              <a:buAutoNum type="alphaUcPeriod"/>
            </a:pPr>
            <a:r>
              <a:rPr lang="en-US" sz="2000" dirty="0">
                <a:latin typeface="+mj-lt"/>
              </a:rPr>
              <a:t>DynamoDB </a:t>
            </a:r>
          </a:p>
          <a:p>
            <a:pPr marL="428608" indent="-428608">
              <a:lnSpc>
                <a:spcPct val="100000"/>
              </a:lnSpc>
              <a:buAutoNum type="alphaUcPeriod"/>
            </a:pPr>
            <a:r>
              <a:rPr lang="en-US" sz="2000" dirty="0">
                <a:latin typeface="+mj-lt"/>
              </a:rPr>
              <a:t>Amazon S3 </a:t>
            </a:r>
          </a:p>
          <a:p>
            <a:pPr marL="428608" indent="-428608">
              <a:lnSpc>
                <a:spcPct val="100000"/>
              </a:lnSpc>
              <a:buAutoNum type="alphaUcPeriod"/>
            </a:pPr>
            <a:r>
              <a:rPr lang="en-US" sz="2000" dirty="0">
                <a:latin typeface="+mj-lt"/>
              </a:rPr>
              <a:t>Amazon Aurora </a:t>
            </a:r>
          </a:p>
          <a:p>
            <a:pPr marL="428608" indent="-428608">
              <a:lnSpc>
                <a:spcPct val="100000"/>
              </a:lnSpc>
              <a:buAutoNum type="alphaUcPeriod"/>
            </a:pPr>
            <a:r>
              <a:rPr lang="en-US" sz="2000" dirty="0">
                <a:latin typeface="+mj-lt"/>
              </a:rPr>
              <a:t>Amazon Redshift </a:t>
            </a:r>
            <a:endParaRPr lang="en-US" sz="24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27</a:t>
            </a:fld>
            <a:endParaRPr lang="en-US"/>
          </a:p>
        </p:txBody>
      </p:sp>
    </p:spTree>
    <p:extLst>
      <p:ext uri="{BB962C8B-B14F-4D97-AF65-F5344CB8AC3E}">
        <p14:creationId xmlns:p14="http://schemas.microsoft.com/office/powerpoint/2010/main" val="55774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400" dirty="0">
                <a:latin typeface="+mj-lt"/>
              </a:rPr>
              <a:t>An application requires a </a:t>
            </a:r>
            <a:r>
              <a:rPr lang="en-US" sz="2400" b="1" dirty="0">
                <a:solidFill>
                  <a:srgbClr val="D232AA"/>
                </a:solidFill>
                <a:latin typeface="+mj-lt"/>
              </a:rPr>
              <a:t>relational database </a:t>
            </a:r>
            <a:r>
              <a:rPr lang="en-US" sz="2400" dirty="0">
                <a:latin typeface="+mj-lt"/>
              </a:rPr>
              <a:t>with an initial storage capacity of 4 TB. The database will </a:t>
            </a:r>
            <a:r>
              <a:rPr lang="en-US" sz="2400" b="1" dirty="0">
                <a:solidFill>
                  <a:srgbClr val="D232AA"/>
                </a:solidFill>
                <a:latin typeface="+mj-lt"/>
              </a:rPr>
              <a:t>grow </a:t>
            </a:r>
            <a:r>
              <a:rPr lang="en-US" sz="2400" dirty="0">
                <a:latin typeface="+mj-lt"/>
              </a:rPr>
              <a:t>by 10 GB every day. To support traffic, at least four </a:t>
            </a:r>
            <a:r>
              <a:rPr lang="en-US" sz="2400" b="1" dirty="0">
                <a:solidFill>
                  <a:srgbClr val="D232AA"/>
                </a:solidFill>
                <a:latin typeface="+mj-lt"/>
              </a:rPr>
              <a:t>read replicas </a:t>
            </a:r>
            <a:r>
              <a:rPr lang="en-US" sz="2400" dirty="0">
                <a:latin typeface="+mj-lt"/>
              </a:rPr>
              <a:t>is required to handle reads. </a:t>
            </a:r>
          </a:p>
          <a:p>
            <a:pPr>
              <a:lnSpc>
                <a:spcPct val="100000"/>
              </a:lnSpc>
            </a:pPr>
            <a:endParaRPr lang="en-US" sz="2000" dirty="0">
              <a:latin typeface="+mj-lt"/>
            </a:endParaRPr>
          </a:p>
          <a:p>
            <a:pPr marL="0" indent="0">
              <a:lnSpc>
                <a:spcPct val="100000"/>
              </a:lnSpc>
              <a:buNone/>
            </a:pPr>
            <a:r>
              <a:rPr lang="en-US" sz="2400" dirty="0">
                <a:latin typeface="+mj-lt"/>
              </a:rPr>
              <a:t>Which option will meet these requirements?</a:t>
            </a:r>
          </a:p>
          <a:p>
            <a:pPr>
              <a:lnSpc>
                <a:spcPct val="100000"/>
              </a:lnSpc>
            </a:pPr>
            <a:endParaRPr lang="en-US" sz="2000" dirty="0">
              <a:latin typeface="+mj-lt"/>
            </a:endParaRPr>
          </a:p>
          <a:p>
            <a:pPr marL="428608" indent="-428608">
              <a:lnSpc>
                <a:spcPct val="100000"/>
              </a:lnSpc>
              <a:buAutoNum type="alphaUcPeriod"/>
            </a:pPr>
            <a:r>
              <a:rPr lang="en-US" sz="2000" strike="sngStrike" dirty="0">
                <a:latin typeface="+mj-lt"/>
              </a:rPr>
              <a:t>DynamoDB</a:t>
            </a:r>
            <a:r>
              <a:rPr lang="en-US" sz="2000" dirty="0">
                <a:latin typeface="+mj-lt"/>
              </a:rPr>
              <a:t> </a:t>
            </a:r>
            <a:r>
              <a:rPr lang="en-US" sz="2000" dirty="0" smtClean="0">
                <a:latin typeface="+mj-lt"/>
              </a:rPr>
              <a:t>(NoSQL service, not </a:t>
            </a:r>
            <a:r>
              <a:rPr lang="en-US" sz="2000" dirty="0">
                <a:latin typeface="+mj-lt"/>
              </a:rPr>
              <a:t>a relational DB)</a:t>
            </a:r>
          </a:p>
          <a:p>
            <a:pPr marL="428608" indent="-428608">
              <a:lnSpc>
                <a:spcPct val="100000"/>
              </a:lnSpc>
              <a:buAutoNum type="alphaUcPeriod"/>
            </a:pPr>
            <a:r>
              <a:rPr lang="en-US" sz="2000" dirty="0">
                <a:latin typeface="+mj-lt"/>
              </a:rPr>
              <a:t>Amazon S3 </a:t>
            </a:r>
          </a:p>
          <a:p>
            <a:pPr marL="428608" indent="-428608">
              <a:lnSpc>
                <a:spcPct val="100000"/>
              </a:lnSpc>
              <a:buAutoNum type="alphaUcPeriod"/>
            </a:pPr>
            <a:r>
              <a:rPr lang="en-US" sz="2000" dirty="0">
                <a:latin typeface="+mj-lt"/>
              </a:rPr>
              <a:t>Amazon Aurora </a:t>
            </a:r>
          </a:p>
          <a:p>
            <a:pPr marL="428608" indent="-428608">
              <a:lnSpc>
                <a:spcPct val="100000"/>
              </a:lnSpc>
              <a:buAutoNum type="alphaUcPeriod"/>
            </a:pPr>
            <a:r>
              <a:rPr lang="en-US" sz="2000" dirty="0">
                <a:latin typeface="+mj-lt"/>
              </a:rPr>
              <a:t>Amazon Redshift </a:t>
            </a:r>
            <a:endParaRPr lang="en-US" sz="24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28</a:t>
            </a:fld>
            <a:endParaRPr lang="en-US"/>
          </a:p>
        </p:txBody>
      </p:sp>
    </p:spTree>
    <p:extLst>
      <p:ext uri="{BB962C8B-B14F-4D97-AF65-F5344CB8AC3E}">
        <p14:creationId xmlns:p14="http://schemas.microsoft.com/office/powerpoint/2010/main" val="1367240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400" dirty="0">
                <a:latin typeface="+mj-lt"/>
              </a:rPr>
              <a:t>An application requires a </a:t>
            </a:r>
            <a:r>
              <a:rPr lang="en-US" sz="2400" b="1" dirty="0">
                <a:solidFill>
                  <a:srgbClr val="D232AA"/>
                </a:solidFill>
                <a:latin typeface="+mj-lt"/>
              </a:rPr>
              <a:t>relational database </a:t>
            </a:r>
            <a:r>
              <a:rPr lang="en-US" sz="2400" dirty="0">
                <a:latin typeface="+mj-lt"/>
              </a:rPr>
              <a:t>with an initial storage capacity of 4 TB. The database will </a:t>
            </a:r>
            <a:r>
              <a:rPr lang="en-US" sz="2400" b="1" dirty="0">
                <a:solidFill>
                  <a:srgbClr val="D232AA"/>
                </a:solidFill>
                <a:latin typeface="+mj-lt"/>
              </a:rPr>
              <a:t>grow </a:t>
            </a:r>
            <a:r>
              <a:rPr lang="en-US" sz="2400" dirty="0">
                <a:latin typeface="+mj-lt"/>
              </a:rPr>
              <a:t>by 10 GB every day. To support traffic, at least four </a:t>
            </a:r>
            <a:r>
              <a:rPr lang="en-US" sz="2400" b="1" dirty="0">
                <a:solidFill>
                  <a:srgbClr val="D232AA"/>
                </a:solidFill>
                <a:latin typeface="+mj-lt"/>
              </a:rPr>
              <a:t>read replicas </a:t>
            </a:r>
            <a:r>
              <a:rPr lang="en-US" sz="2400" dirty="0">
                <a:latin typeface="+mj-lt"/>
              </a:rPr>
              <a:t>is required to handle reads. </a:t>
            </a:r>
          </a:p>
          <a:p>
            <a:pPr>
              <a:lnSpc>
                <a:spcPct val="100000"/>
              </a:lnSpc>
            </a:pPr>
            <a:endParaRPr lang="en-US" sz="2000" dirty="0">
              <a:latin typeface="+mj-lt"/>
            </a:endParaRPr>
          </a:p>
          <a:p>
            <a:pPr marL="0" indent="0">
              <a:lnSpc>
                <a:spcPct val="100000"/>
              </a:lnSpc>
              <a:buNone/>
            </a:pPr>
            <a:r>
              <a:rPr lang="en-US" sz="2400" dirty="0">
                <a:latin typeface="+mj-lt"/>
              </a:rPr>
              <a:t>Which option will meet these requirements?</a:t>
            </a:r>
          </a:p>
          <a:p>
            <a:pPr>
              <a:lnSpc>
                <a:spcPct val="100000"/>
              </a:lnSpc>
            </a:pPr>
            <a:endParaRPr lang="en-US" sz="2000" dirty="0">
              <a:latin typeface="+mj-lt"/>
            </a:endParaRPr>
          </a:p>
          <a:p>
            <a:pPr marL="428608" indent="-428608">
              <a:lnSpc>
                <a:spcPct val="100000"/>
              </a:lnSpc>
              <a:buAutoNum type="alphaUcPeriod"/>
            </a:pPr>
            <a:r>
              <a:rPr lang="en-US" sz="2000" strike="sngStrike" dirty="0">
                <a:solidFill>
                  <a:schemeClr val="bg1">
                    <a:lumMod val="65000"/>
                  </a:schemeClr>
                </a:solidFill>
                <a:latin typeface="+mj-lt"/>
              </a:rPr>
              <a:t>DynamoDB</a:t>
            </a:r>
            <a:r>
              <a:rPr lang="en-US" sz="2000" dirty="0">
                <a:solidFill>
                  <a:schemeClr val="bg1">
                    <a:lumMod val="65000"/>
                  </a:schemeClr>
                </a:solidFill>
                <a:latin typeface="+mj-lt"/>
              </a:rPr>
              <a:t> (NoSQL service, not a relational DB)</a:t>
            </a:r>
          </a:p>
          <a:p>
            <a:pPr marL="428608" indent="-428608">
              <a:lnSpc>
                <a:spcPct val="100000"/>
              </a:lnSpc>
              <a:buAutoNum type="alphaUcPeriod"/>
            </a:pPr>
            <a:r>
              <a:rPr lang="en-US" sz="2000" strike="sngStrike" dirty="0">
                <a:latin typeface="+mj-lt"/>
              </a:rPr>
              <a:t>Amazon S3 </a:t>
            </a:r>
            <a:r>
              <a:rPr lang="en-US" sz="2000" dirty="0">
                <a:latin typeface="+mj-lt"/>
              </a:rPr>
              <a:t>(Object storage, not a relational DB)</a:t>
            </a:r>
          </a:p>
          <a:p>
            <a:pPr marL="428608" indent="-428608">
              <a:lnSpc>
                <a:spcPct val="100000"/>
              </a:lnSpc>
              <a:buAutoNum type="alphaUcPeriod"/>
            </a:pPr>
            <a:r>
              <a:rPr lang="en-US" sz="2000" dirty="0">
                <a:latin typeface="+mj-lt"/>
              </a:rPr>
              <a:t>Amazon Aurora </a:t>
            </a:r>
          </a:p>
          <a:p>
            <a:pPr marL="428608" indent="-428608">
              <a:lnSpc>
                <a:spcPct val="100000"/>
              </a:lnSpc>
              <a:buAutoNum type="alphaUcPeriod"/>
            </a:pPr>
            <a:r>
              <a:rPr lang="en-US" sz="2000" dirty="0">
                <a:latin typeface="+mj-lt"/>
              </a:rPr>
              <a:t>Amazon Redshift </a:t>
            </a:r>
            <a:endParaRPr lang="en-US" sz="24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29</a:t>
            </a:fld>
            <a:endParaRPr lang="en-US"/>
          </a:p>
        </p:txBody>
      </p:sp>
    </p:spTree>
    <p:extLst>
      <p:ext uri="{BB962C8B-B14F-4D97-AF65-F5344CB8AC3E}">
        <p14:creationId xmlns:p14="http://schemas.microsoft.com/office/powerpoint/2010/main" val="161802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Choose Performance Storage and Databases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269078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400" dirty="0">
                <a:latin typeface="+mj-lt"/>
              </a:rPr>
              <a:t>An application requires a </a:t>
            </a:r>
            <a:r>
              <a:rPr lang="en-US" sz="2400" b="1" dirty="0">
                <a:solidFill>
                  <a:srgbClr val="D232AA"/>
                </a:solidFill>
                <a:latin typeface="+mj-lt"/>
              </a:rPr>
              <a:t>relational database </a:t>
            </a:r>
            <a:r>
              <a:rPr lang="en-US" sz="2400" dirty="0">
                <a:latin typeface="+mj-lt"/>
              </a:rPr>
              <a:t>with an initial storage capacity of 4 TB. The database will </a:t>
            </a:r>
            <a:r>
              <a:rPr lang="en-US" sz="2400" b="1" dirty="0">
                <a:solidFill>
                  <a:srgbClr val="D232AA"/>
                </a:solidFill>
                <a:latin typeface="+mj-lt"/>
              </a:rPr>
              <a:t>grow </a:t>
            </a:r>
            <a:r>
              <a:rPr lang="en-US" sz="2400" dirty="0">
                <a:latin typeface="+mj-lt"/>
              </a:rPr>
              <a:t>by 10 GB every day. To support traffic, at least four </a:t>
            </a:r>
            <a:r>
              <a:rPr lang="en-US" sz="2400" b="1" dirty="0">
                <a:solidFill>
                  <a:srgbClr val="D232AA"/>
                </a:solidFill>
                <a:latin typeface="+mj-lt"/>
              </a:rPr>
              <a:t>read replicas </a:t>
            </a:r>
            <a:r>
              <a:rPr lang="en-US" sz="2400" dirty="0">
                <a:latin typeface="+mj-lt"/>
              </a:rPr>
              <a:t>is required to handle reads. </a:t>
            </a:r>
          </a:p>
          <a:p>
            <a:pPr>
              <a:lnSpc>
                <a:spcPct val="100000"/>
              </a:lnSpc>
            </a:pPr>
            <a:endParaRPr lang="en-US" sz="2000" dirty="0">
              <a:latin typeface="+mj-lt"/>
            </a:endParaRPr>
          </a:p>
          <a:p>
            <a:pPr marL="0" indent="0">
              <a:lnSpc>
                <a:spcPct val="100000"/>
              </a:lnSpc>
              <a:buNone/>
            </a:pPr>
            <a:r>
              <a:rPr lang="en-US" sz="2400" dirty="0">
                <a:latin typeface="+mj-lt"/>
              </a:rPr>
              <a:t>Which option will meet these requirements?</a:t>
            </a:r>
          </a:p>
          <a:p>
            <a:pPr>
              <a:lnSpc>
                <a:spcPct val="100000"/>
              </a:lnSpc>
            </a:pPr>
            <a:endParaRPr lang="en-US" sz="2000" dirty="0">
              <a:latin typeface="+mj-lt"/>
            </a:endParaRPr>
          </a:p>
          <a:p>
            <a:pPr marL="428608" indent="-428608">
              <a:lnSpc>
                <a:spcPct val="100000"/>
              </a:lnSpc>
              <a:buAutoNum type="alphaUcPeriod"/>
            </a:pPr>
            <a:r>
              <a:rPr lang="en-US" sz="2000" strike="sngStrike" dirty="0">
                <a:solidFill>
                  <a:schemeClr val="bg1">
                    <a:lumMod val="65000"/>
                  </a:schemeClr>
                </a:solidFill>
                <a:latin typeface="+mj-lt"/>
              </a:rPr>
              <a:t>DynamoDB</a:t>
            </a:r>
            <a:r>
              <a:rPr lang="en-US" sz="2000" dirty="0">
                <a:solidFill>
                  <a:schemeClr val="bg1">
                    <a:lumMod val="65000"/>
                  </a:schemeClr>
                </a:solidFill>
                <a:latin typeface="+mj-lt"/>
              </a:rPr>
              <a:t> (NoSQL service, not a relational DB)</a:t>
            </a:r>
          </a:p>
          <a:p>
            <a:pPr marL="428608" indent="-428608">
              <a:lnSpc>
                <a:spcPct val="100000"/>
              </a:lnSpc>
              <a:buAutoNum type="alphaUcPeriod"/>
            </a:pPr>
            <a:r>
              <a:rPr lang="en-US" sz="2000" strike="sngStrike" dirty="0">
                <a:solidFill>
                  <a:schemeClr val="bg1">
                    <a:lumMod val="65000"/>
                  </a:schemeClr>
                </a:solidFill>
                <a:latin typeface="+mj-lt"/>
              </a:rPr>
              <a:t>Amazon S3 </a:t>
            </a:r>
            <a:r>
              <a:rPr lang="en-US" sz="2000" dirty="0">
                <a:solidFill>
                  <a:schemeClr val="bg1">
                    <a:lumMod val="65000"/>
                  </a:schemeClr>
                </a:solidFill>
                <a:latin typeface="+mj-lt"/>
              </a:rPr>
              <a:t>(Object storage, not a relational DB)</a:t>
            </a:r>
          </a:p>
          <a:p>
            <a:pPr marL="428608" indent="-428608">
              <a:lnSpc>
                <a:spcPct val="100000"/>
              </a:lnSpc>
              <a:buAutoNum type="alphaUcPeriod"/>
            </a:pPr>
            <a:r>
              <a:rPr lang="en-US" sz="2000" dirty="0">
                <a:latin typeface="+mj-lt"/>
              </a:rPr>
              <a:t>Amazon Aurora </a:t>
            </a:r>
          </a:p>
          <a:p>
            <a:pPr marL="428608" indent="-428608">
              <a:lnSpc>
                <a:spcPct val="100000"/>
              </a:lnSpc>
              <a:buAutoNum type="alphaUcPeriod"/>
            </a:pPr>
            <a:r>
              <a:rPr lang="en-US" sz="2000" strike="sngStrike" dirty="0">
                <a:latin typeface="+mj-lt"/>
              </a:rPr>
              <a:t>Amazon Redshift </a:t>
            </a:r>
            <a:r>
              <a:rPr lang="en-US" sz="2000" dirty="0">
                <a:latin typeface="+mj-lt"/>
              </a:rPr>
              <a:t>(Does not support read replicas and does not automatically scale)</a:t>
            </a:r>
            <a:endParaRPr lang="en-US" sz="2400" dirty="0">
              <a:latin typeface="+mj-lt"/>
            </a:endParaRPr>
          </a:p>
        </p:txBody>
      </p:sp>
      <p:sp>
        <p:nvSpPr>
          <p:cNvPr id="2" name="Footer Placeholder 1"/>
          <p:cNvSpPr>
            <a:spLocks noGrp="1"/>
          </p:cNvSpPr>
          <p:nvPr>
            <p:ph type="ftr" sz="quarter" idx="3"/>
          </p:nvPr>
        </p:nvSpPr>
        <p:spPr/>
        <p:txBody>
          <a:bodyPr/>
          <a:lstStyle/>
          <a:p>
            <a:r>
              <a:rPr lang="en-US" dirty="0"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30</a:t>
            </a:fld>
            <a:endParaRPr lang="en-US"/>
          </a:p>
        </p:txBody>
      </p:sp>
    </p:spTree>
    <p:extLst>
      <p:ext uri="{BB962C8B-B14F-4D97-AF65-F5344CB8AC3E}">
        <p14:creationId xmlns:p14="http://schemas.microsoft.com/office/powerpoint/2010/main" val="1949591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400" dirty="0">
                <a:latin typeface="+mj-lt"/>
              </a:rPr>
              <a:t>An application requires a </a:t>
            </a:r>
            <a:r>
              <a:rPr lang="en-US" sz="2400" b="1" dirty="0">
                <a:solidFill>
                  <a:srgbClr val="D232AA"/>
                </a:solidFill>
                <a:latin typeface="+mj-lt"/>
              </a:rPr>
              <a:t>relational database </a:t>
            </a:r>
            <a:r>
              <a:rPr lang="en-US" sz="2400" dirty="0">
                <a:latin typeface="+mj-lt"/>
              </a:rPr>
              <a:t>with an initial storage capacity of 4 TB. The database will </a:t>
            </a:r>
            <a:r>
              <a:rPr lang="en-US" sz="2400" b="1" dirty="0">
                <a:solidFill>
                  <a:srgbClr val="D232AA"/>
                </a:solidFill>
                <a:latin typeface="+mj-lt"/>
              </a:rPr>
              <a:t>grow </a:t>
            </a:r>
            <a:r>
              <a:rPr lang="en-US" sz="2400" dirty="0">
                <a:latin typeface="+mj-lt"/>
              </a:rPr>
              <a:t>by 10 GB every day. To support traffic, at least four </a:t>
            </a:r>
            <a:r>
              <a:rPr lang="en-US" sz="2400" b="1" dirty="0">
                <a:solidFill>
                  <a:srgbClr val="D232AA"/>
                </a:solidFill>
                <a:latin typeface="+mj-lt"/>
              </a:rPr>
              <a:t>read replicas </a:t>
            </a:r>
            <a:r>
              <a:rPr lang="en-US" sz="2400" dirty="0">
                <a:latin typeface="+mj-lt"/>
              </a:rPr>
              <a:t>is required to handle reads. </a:t>
            </a:r>
          </a:p>
          <a:p>
            <a:pPr>
              <a:lnSpc>
                <a:spcPct val="100000"/>
              </a:lnSpc>
            </a:pPr>
            <a:endParaRPr lang="en-US" sz="2000" dirty="0">
              <a:latin typeface="+mj-lt"/>
            </a:endParaRPr>
          </a:p>
          <a:p>
            <a:pPr marL="0" indent="0">
              <a:lnSpc>
                <a:spcPct val="100000"/>
              </a:lnSpc>
              <a:buNone/>
            </a:pPr>
            <a:r>
              <a:rPr lang="en-US" sz="2400" dirty="0">
                <a:latin typeface="+mj-lt"/>
              </a:rPr>
              <a:t>Which option will meet these requirements?</a:t>
            </a:r>
          </a:p>
          <a:p>
            <a:pPr>
              <a:lnSpc>
                <a:spcPct val="100000"/>
              </a:lnSpc>
            </a:pPr>
            <a:endParaRPr lang="en-US" sz="2000" dirty="0">
              <a:latin typeface="+mj-lt"/>
            </a:endParaRPr>
          </a:p>
          <a:p>
            <a:pPr marL="428608" indent="-428608">
              <a:lnSpc>
                <a:spcPct val="100000"/>
              </a:lnSpc>
              <a:buAutoNum type="alphaUcPeriod"/>
            </a:pPr>
            <a:r>
              <a:rPr lang="en-US" sz="2000" strike="sngStrike" dirty="0">
                <a:solidFill>
                  <a:schemeClr val="bg1">
                    <a:lumMod val="65000"/>
                  </a:schemeClr>
                </a:solidFill>
                <a:latin typeface="+mj-lt"/>
              </a:rPr>
              <a:t>DynamoDB</a:t>
            </a:r>
            <a:r>
              <a:rPr lang="en-US" sz="2000" dirty="0">
                <a:solidFill>
                  <a:schemeClr val="bg1">
                    <a:lumMod val="65000"/>
                  </a:schemeClr>
                </a:solidFill>
                <a:latin typeface="+mj-lt"/>
              </a:rPr>
              <a:t> (NoSQL service, not a relational DB)</a:t>
            </a:r>
          </a:p>
          <a:p>
            <a:pPr marL="428608" indent="-428608">
              <a:lnSpc>
                <a:spcPct val="100000"/>
              </a:lnSpc>
              <a:buAutoNum type="alphaUcPeriod"/>
            </a:pPr>
            <a:r>
              <a:rPr lang="en-US" sz="2000" strike="sngStrike" dirty="0">
                <a:solidFill>
                  <a:schemeClr val="bg1">
                    <a:lumMod val="65000"/>
                  </a:schemeClr>
                </a:solidFill>
                <a:latin typeface="+mj-lt"/>
              </a:rPr>
              <a:t>Amazon S3 </a:t>
            </a:r>
            <a:r>
              <a:rPr lang="en-US" sz="2000" dirty="0">
                <a:solidFill>
                  <a:schemeClr val="bg1">
                    <a:lumMod val="65000"/>
                  </a:schemeClr>
                </a:solidFill>
                <a:latin typeface="+mj-lt"/>
              </a:rPr>
              <a:t>(Object storage, not a relational DB)</a:t>
            </a:r>
          </a:p>
          <a:p>
            <a:pPr marL="428608" indent="-428608">
              <a:lnSpc>
                <a:spcPct val="100000"/>
              </a:lnSpc>
              <a:buAutoNum type="alphaUcPeriod"/>
            </a:pPr>
            <a:r>
              <a:rPr lang="en-US" sz="2000" b="1" dirty="0">
                <a:solidFill>
                  <a:schemeClr val="accent3"/>
                </a:solidFill>
                <a:latin typeface="+mj-lt"/>
              </a:rPr>
              <a:t>Amazon Aurora </a:t>
            </a:r>
          </a:p>
          <a:p>
            <a:pPr marL="428608" indent="-428608">
              <a:lnSpc>
                <a:spcPct val="100000"/>
              </a:lnSpc>
              <a:buAutoNum type="alphaUcPeriod"/>
            </a:pPr>
            <a:r>
              <a:rPr lang="en-US" sz="2000" strike="sngStrike" dirty="0">
                <a:solidFill>
                  <a:schemeClr val="bg1">
                    <a:lumMod val="65000"/>
                  </a:schemeClr>
                </a:solidFill>
                <a:latin typeface="+mj-lt"/>
              </a:rPr>
              <a:t>Amazon Redshift </a:t>
            </a:r>
            <a:r>
              <a:rPr lang="en-US" sz="2000" dirty="0">
                <a:solidFill>
                  <a:schemeClr val="bg1">
                    <a:lumMod val="65000"/>
                  </a:schemeClr>
                </a:solidFill>
                <a:latin typeface="+mj-lt"/>
              </a:rPr>
              <a:t>(Does not support read replicas and does not automatically scale)</a:t>
            </a:r>
            <a:endParaRPr lang="en-US" sz="2400" dirty="0">
              <a:solidFill>
                <a:schemeClr val="bg1">
                  <a:lumMod val="65000"/>
                </a:schemeClr>
              </a:solidFill>
              <a:latin typeface="+mj-lt"/>
            </a:endParaRPr>
          </a:p>
        </p:txBody>
      </p:sp>
      <p:sp>
        <p:nvSpPr>
          <p:cNvPr id="2" name="Footer Placeholder 1"/>
          <p:cNvSpPr>
            <a:spLocks noGrp="1"/>
          </p:cNvSpPr>
          <p:nvPr>
            <p:ph type="ftr" sz="quarter" idx="3"/>
          </p:nvPr>
        </p:nvSpPr>
        <p:spPr/>
        <p:txBody>
          <a:bodyPr/>
          <a:lstStyle/>
          <a:p>
            <a:r>
              <a:rPr lang="en-US" dirty="0"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31</a:t>
            </a:fld>
            <a:endParaRPr lang="en-US"/>
          </a:p>
        </p:txBody>
      </p:sp>
    </p:spTree>
    <p:extLst>
      <p:ext uri="{BB962C8B-B14F-4D97-AF65-F5344CB8AC3E}">
        <p14:creationId xmlns:p14="http://schemas.microsoft.com/office/powerpoint/2010/main" val="2495390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000" dirty="0"/>
              <a:t>Applying Caching </a:t>
            </a:r>
            <a:br>
              <a:rPr lang="en-US" sz="5000" dirty="0"/>
            </a:br>
            <a:r>
              <a:rPr lang="en-US" sz="5000" dirty="0"/>
              <a:t>to Improve </a:t>
            </a:r>
            <a:r>
              <a:rPr lang="en-US" sz="5000" dirty="0">
                <a:solidFill>
                  <a:srgbClr val="FFFFFF"/>
                </a:solidFill>
              </a:rPr>
              <a:t>Performance</a:t>
            </a:r>
            <a:endParaRPr lang="en-US" sz="5000" dirty="0"/>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Tree>
    <p:extLst>
      <p:ext uri="{BB962C8B-B14F-4D97-AF65-F5344CB8AC3E}">
        <p14:creationId xmlns:p14="http://schemas.microsoft.com/office/powerpoint/2010/main" val="749125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CloudFront Considerations</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4294967295"/>
          </p:nvPr>
        </p:nvSpPr>
        <p:spPr>
          <a:xfrm>
            <a:off x="4558641" y="1668945"/>
            <a:ext cx="7010061" cy="4445000"/>
          </a:xfrm>
        </p:spPr>
        <p:txBody>
          <a:bodyPr>
            <a:normAutofit fontScale="92500"/>
          </a:bodyPr>
          <a:lstStyle/>
          <a:p>
            <a:pPr>
              <a:lnSpc>
                <a:spcPct val="150000"/>
              </a:lnSpc>
            </a:pPr>
            <a:r>
              <a:rPr lang="en-US" dirty="0"/>
              <a:t>Content - static and dynamic </a:t>
            </a:r>
          </a:p>
          <a:p>
            <a:pPr>
              <a:lnSpc>
                <a:spcPct val="150000"/>
              </a:lnSpc>
            </a:pPr>
            <a:r>
              <a:rPr lang="en-US" dirty="0"/>
              <a:t>Origins - S3, EC2, ELB, </a:t>
            </a:r>
            <a:r>
              <a:rPr lang="en-US" dirty="0" smtClean="0"/>
              <a:t>on-premises </a:t>
            </a:r>
            <a:r>
              <a:rPr lang="en-US" dirty="0"/>
              <a:t>servers</a:t>
            </a:r>
          </a:p>
          <a:p>
            <a:pPr>
              <a:lnSpc>
                <a:spcPct val="150000"/>
              </a:lnSpc>
            </a:pPr>
            <a:r>
              <a:rPr lang="en-US" dirty="0"/>
              <a:t>Private content protection</a:t>
            </a:r>
          </a:p>
          <a:p>
            <a:pPr>
              <a:lnSpc>
                <a:spcPct val="150000"/>
              </a:lnSpc>
            </a:pPr>
            <a:r>
              <a:rPr lang="en-US" dirty="0"/>
              <a:t>Security improvement</a:t>
            </a:r>
          </a:p>
          <a:p>
            <a:pPr lvl="1">
              <a:lnSpc>
                <a:spcPct val="150000"/>
              </a:lnSpc>
            </a:pPr>
            <a:r>
              <a:rPr lang="en-US" dirty="0"/>
              <a:t>AWS Shield Standard and Advanced</a:t>
            </a:r>
          </a:p>
          <a:p>
            <a:pPr lvl="1">
              <a:lnSpc>
                <a:spcPct val="150000"/>
              </a:lnSpc>
            </a:pPr>
            <a:r>
              <a:rPr lang="en-US" dirty="0"/>
              <a:t>AWS WAF</a:t>
            </a:r>
          </a:p>
        </p:txBody>
      </p:sp>
      <p:sp>
        <p:nvSpPr>
          <p:cNvPr id="6" name="TextBox 5">
            <a:extLst>
              <a:ext uri="{FF2B5EF4-FFF2-40B4-BE49-F238E27FC236}">
                <a16:creationId xmlns:a16="http://schemas.microsoft.com/office/drawing/2014/main" id="{8BEE06E2-8CBD-3F48-8B4F-C05F3077B353}"/>
              </a:ext>
            </a:extLst>
          </p:cNvPr>
          <p:cNvSpPr txBox="1"/>
          <p:nvPr/>
        </p:nvSpPr>
        <p:spPr>
          <a:xfrm>
            <a:off x="1561330" y="4495677"/>
            <a:ext cx="1649375" cy="372762"/>
          </a:xfrm>
          <a:prstGeom prst="rect">
            <a:avLst/>
          </a:prstGeom>
          <a:noFill/>
        </p:spPr>
        <p:txBody>
          <a:bodyPr wrap="square" lIns="0" tIns="0" rIns="0" bIns="0" rtlCol="0" anchor="t">
            <a:noAutofit/>
          </a:bodyPr>
          <a:lstStyle/>
          <a:p>
            <a:pPr algn="ctr"/>
            <a:r>
              <a:rPr lang="en-US" sz="2000" b="1" dirty="0"/>
              <a:t>Amazon CloudFront</a:t>
            </a:r>
          </a:p>
        </p:txBody>
      </p:sp>
      <p:pic>
        <p:nvPicPr>
          <p:cNvPr id="7" name="Picture 6">
            <a:extLst>
              <a:ext uri="{FF2B5EF4-FFF2-40B4-BE49-F238E27FC236}">
                <a16:creationId xmlns:a16="http://schemas.microsoft.com/office/drawing/2014/main" id="{3C1C1BC6-BE62-784C-AE2E-7C9BC5C2F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361" y="2566036"/>
            <a:ext cx="1371313" cy="1643970"/>
          </a:xfrm>
          <a:prstGeom prst="rect">
            <a:avLst/>
          </a:prstGeom>
        </p:spPr>
      </p:pic>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33</a:t>
            </a:fld>
            <a:endParaRPr lang="en-US"/>
          </a:p>
        </p:txBody>
      </p:sp>
    </p:spTree>
    <p:extLst>
      <p:ext uri="{BB962C8B-B14F-4D97-AF65-F5344CB8AC3E}">
        <p14:creationId xmlns:p14="http://schemas.microsoft.com/office/powerpoint/2010/main" val="3659482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3AEF-6D66-4345-A1E7-29F7962F5C57}"/>
              </a:ext>
            </a:extLst>
          </p:cNvPr>
          <p:cNvSpPr>
            <a:spLocks noGrp="1"/>
          </p:cNvSpPr>
          <p:nvPr>
            <p:ph type="title"/>
          </p:nvPr>
        </p:nvSpPr>
        <p:spPr/>
        <p:txBody>
          <a:bodyPr/>
          <a:lstStyle/>
          <a:p>
            <a:r>
              <a:rPr lang="en-US" dirty="0"/>
              <a:t>Caching with Amazon CloudFront</a:t>
            </a:r>
          </a:p>
        </p:txBody>
      </p:sp>
      <p:sp>
        <p:nvSpPr>
          <p:cNvPr id="4" name="TextBox 3">
            <a:extLst>
              <a:ext uri="{FF2B5EF4-FFF2-40B4-BE49-F238E27FC236}">
                <a16:creationId xmlns:a16="http://schemas.microsoft.com/office/drawing/2014/main" id="{20F8F137-8E4C-9047-9963-ED2867830DDB}"/>
              </a:ext>
            </a:extLst>
          </p:cNvPr>
          <p:cNvSpPr txBox="1"/>
          <p:nvPr/>
        </p:nvSpPr>
        <p:spPr>
          <a:xfrm>
            <a:off x="9198386" y="4088252"/>
            <a:ext cx="1932347" cy="596019"/>
          </a:xfrm>
          <a:prstGeom prst="rect">
            <a:avLst/>
          </a:prstGeom>
          <a:noFill/>
        </p:spPr>
        <p:txBody>
          <a:bodyPr wrap="square" lIns="0" tIns="0" rIns="0" bIns="0" rtlCol="0" anchor="t">
            <a:noAutofit/>
          </a:bodyPr>
          <a:lstStyle/>
          <a:p>
            <a:pPr algn="ctr"/>
            <a:r>
              <a:rPr lang="en-US" sz="1500" dirty="0">
                <a:ea typeface="Amazon Ember Light" charset="0"/>
                <a:cs typeface="Amazon Ember Light" charset="0"/>
              </a:rPr>
              <a:t>S3 bucket or custom origin with content</a:t>
            </a:r>
          </a:p>
        </p:txBody>
      </p:sp>
      <p:sp>
        <p:nvSpPr>
          <p:cNvPr id="6" name="TextBox 5">
            <a:extLst>
              <a:ext uri="{FF2B5EF4-FFF2-40B4-BE49-F238E27FC236}">
                <a16:creationId xmlns:a16="http://schemas.microsoft.com/office/drawing/2014/main" id="{801CF68E-63E9-2E4F-B709-DD45CB02C7CC}"/>
              </a:ext>
            </a:extLst>
          </p:cNvPr>
          <p:cNvSpPr txBox="1"/>
          <p:nvPr/>
        </p:nvSpPr>
        <p:spPr>
          <a:xfrm>
            <a:off x="5525862" y="2867055"/>
            <a:ext cx="1089138" cy="538509"/>
          </a:xfrm>
          <a:prstGeom prst="rect">
            <a:avLst/>
          </a:prstGeom>
          <a:noFill/>
        </p:spPr>
        <p:txBody>
          <a:bodyPr wrap="square" lIns="0" tIns="0" rIns="0" bIns="0" rtlCol="0" anchor="t">
            <a:noAutofit/>
          </a:bodyPr>
          <a:lstStyle/>
          <a:p>
            <a:pPr algn="ctr"/>
            <a:r>
              <a:rPr lang="en-US" sz="1500" dirty="0">
                <a:ea typeface="Amazon Ember Light" charset="0"/>
                <a:cs typeface="Amazon Ember Light" charset="0"/>
              </a:rPr>
              <a:t>CloudFront Edge Locations</a:t>
            </a:r>
          </a:p>
        </p:txBody>
      </p:sp>
      <p:pic>
        <p:nvPicPr>
          <p:cNvPr id="7" name="Picture 6" descr="Client.png">
            <a:extLst>
              <a:ext uri="{FF2B5EF4-FFF2-40B4-BE49-F238E27FC236}">
                <a16:creationId xmlns:a16="http://schemas.microsoft.com/office/drawing/2014/main" id="{10C8EA7E-5024-5E48-B34A-1C675FF62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944" y="3183306"/>
            <a:ext cx="859778" cy="896610"/>
          </a:xfrm>
          <a:prstGeom prst="rect">
            <a:avLst/>
          </a:prstGeom>
        </p:spPr>
      </p:pic>
      <p:pic>
        <p:nvPicPr>
          <p:cNvPr id="8" name="Picture 7" descr="Mobile-Client.png">
            <a:extLst>
              <a:ext uri="{FF2B5EF4-FFF2-40B4-BE49-F238E27FC236}">
                <a16:creationId xmlns:a16="http://schemas.microsoft.com/office/drawing/2014/main" id="{4D8EEC0D-3AE3-0344-A4C5-5E492EED6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649" y="3207681"/>
            <a:ext cx="859778" cy="896610"/>
          </a:xfrm>
          <a:prstGeom prst="rect">
            <a:avLst/>
          </a:prstGeom>
        </p:spPr>
      </p:pic>
      <p:sp>
        <p:nvSpPr>
          <p:cNvPr id="9" name="TextBox 8">
            <a:extLst>
              <a:ext uri="{FF2B5EF4-FFF2-40B4-BE49-F238E27FC236}">
                <a16:creationId xmlns:a16="http://schemas.microsoft.com/office/drawing/2014/main" id="{E91750C5-19EE-BA40-B8FE-121292445172}"/>
              </a:ext>
            </a:extLst>
          </p:cNvPr>
          <p:cNvSpPr txBox="1"/>
          <p:nvPr/>
        </p:nvSpPr>
        <p:spPr>
          <a:xfrm>
            <a:off x="1285944" y="4085114"/>
            <a:ext cx="1520420" cy="461665"/>
          </a:xfrm>
          <a:prstGeom prst="rect">
            <a:avLst/>
          </a:prstGeom>
          <a:noFill/>
        </p:spPr>
        <p:txBody>
          <a:bodyPr wrap="square" lIns="0" tIns="0" rIns="0" bIns="0" rtlCol="0">
            <a:spAutoFit/>
          </a:bodyPr>
          <a:lstStyle/>
          <a:p>
            <a:pPr algn="ctr"/>
            <a:r>
              <a:rPr lang="en-US" sz="1500" dirty="0">
                <a:ea typeface="Amazon Ember Light" charset="0"/>
                <a:cs typeface="Amazon Ember Light" charset="0"/>
              </a:rPr>
              <a:t>End user requests content.</a:t>
            </a:r>
          </a:p>
        </p:txBody>
      </p:sp>
      <p:sp>
        <p:nvSpPr>
          <p:cNvPr id="10" name="Rounded Rectangle 9">
            <a:extLst>
              <a:ext uri="{FF2B5EF4-FFF2-40B4-BE49-F238E27FC236}">
                <a16:creationId xmlns:a16="http://schemas.microsoft.com/office/drawing/2014/main" id="{04D63B9D-B3F4-E044-AC35-22AB60A6CBD9}"/>
              </a:ext>
            </a:extLst>
          </p:cNvPr>
          <p:cNvSpPr/>
          <p:nvPr/>
        </p:nvSpPr>
        <p:spPr>
          <a:xfrm>
            <a:off x="5443257" y="3640549"/>
            <a:ext cx="1237182" cy="977409"/>
          </a:xfrm>
          <a:prstGeom prst="roundRect">
            <a:avLst/>
          </a:prstGeom>
          <a:solidFill>
            <a:schemeClr val="accent4">
              <a:lumMod val="20000"/>
              <a:lumOff val="80000"/>
            </a:schemeClr>
          </a:solidFill>
          <a:ln>
            <a:solidFill>
              <a:schemeClr val="accent5">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500" dirty="0">
                <a:solidFill>
                  <a:schemeClr val="accent1">
                    <a:lumMod val="90000"/>
                    <a:lumOff val="10000"/>
                  </a:schemeClr>
                </a:solidFill>
                <a:ea typeface="Amazon Ember Light" charset="0"/>
                <a:cs typeface="Amazon Ember Light" charset="0"/>
              </a:rPr>
              <a:t>Cached copies of objects</a:t>
            </a:r>
          </a:p>
        </p:txBody>
      </p:sp>
      <p:sp>
        <p:nvSpPr>
          <p:cNvPr id="11" name="Curved Right Arrow 10">
            <a:extLst>
              <a:ext uri="{FF2B5EF4-FFF2-40B4-BE49-F238E27FC236}">
                <a16:creationId xmlns:a16="http://schemas.microsoft.com/office/drawing/2014/main" id="{94F1CA55-3D02-3C49-9595-21E2185A5FCA}"/>
              </a:ext>
            </a:extLst>
          </p:cNvPr>
          <p:cNvSpPr/>
          <p:nvPr/>
        </p:nvSpPr>
        <p:spPr>
          <a:xfrm rot="5400000">
            <a:off x="7875640" y="823399"/>
            <a:ext cx="972044" cy="3717297"/>
          </a:xfrm>
          <a:prstGeom prst="curvedRightArrow">
            <a:avLst/>
          </a:prstGeom>
          <a:solidFill>
            <a:schemeClr val="accent3">
              <a:lumMod val="20000"/>
              <a:lumOff val="80000"/>
            </a:schemeClr>
          </a:solidFill>
          <a:ln>
            <a:solidFill>
              <a:schemeClr val="accent3"/>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2333" dirty="0">
              <a:solidFill>
                <a:schemeClr val="tx1"/>
              </a:solidFill>
              <a:ea typeface="Amazon Ember Light" charset="0"/>
              <a:cs typeface="Amazon Ember Light" charset="0"/>
            </a:endParaRPr>
          </a:p>
        </p:txBody>
      </p:sp>
      <p:sp>
        <p:nvSpPr>
          <p:cNvPr id="12" name="Curved Right Arrow 11">
            <a:extLst>
              <a:ext uri="{FF2B5EF4-FFF2-40B4-BE49-F238E27FC236}">
                <a16:creationId xmlns:a16="http://schemas.microsoft.com/office/drawing/2014/main" id="{AA4075D1-6F7C-884F-8034-0FE82EA92D1F}"/>
              </a:ext>
            </a:extLst>
          </p:cNvPr>
          <p:cNvSpPr/>
          <p:nvPr/>
        </p:nvSpPr>
        <p:spPr>
          <a:xfrm rot="5400000">
            <a:off x="3134826" y="819427"/>
            <a:ext cx="972044" cy="3717297"/>
          </a:xfrm>
          <a:prstGeom prst="curvedRightArrow">
            <a:avLst/>
          </a:prstGeom>
          <a:solidFill>
            <a:schemeClr val="accent3">
              <a:lumMod val="20000"/>
              <a:lumOff val="80000"/>
            </a:schemeClr>
          </a:solidFill>
          <a:ln>
            <a:solidFill>
              <a:schemeClr val="accent3"/>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2333" dirty="0">
              <a:solidFill>
                <a:schemeClr val="tx1"/>
              </a:solidFill>
              <a:ea typeface="Amazon Ember Light" charset="0"/>
              <a:cs typeface="Amazon Ember Light" charset="0"/>
            </a:endParaRPr>
          </a:p>
        </p:txBody>
      </p:sp>
      <p:sp>
        <p:nvSpPr>
          <p:cNvPr id="13" name="Curved Right Arrow 12">
            <a:extLst>
              <a:ext uri="{FF2B5EF4-FFF2-40B4-BE49-F238E27FC236}">
                <a16:creationId xmlns:a16="http://schemas.microsoft.com/office/drawing/2014/main" id="{9454F61E-1020-6D4B-AD5B-B7A93DD8DACE}"/>
              </a:ext>
            </a:extLst>
          </p:cNvPr>
          <p:cNvSpPr/>
          <p:nvPr/>
        </p:nvSpPr>
        <p:spPr>
          <a:xfrm rot="16200000">
            <a:off x="3351363" y="3302260"/>
            <a:ext cx="972044" cy="3717297"/>
          </a:xfrm>
          <a:prstGeom prst="curvedRightArrow">
            <a:avLst/>
          </a:prstGeom>
          <a:solidFill>
            <a:schemeClr val="accent6">
              <a:lumMod val="20000"/>
              <a:lumOff val="80000"/>
            </a:schemeClr>
          </a:solidFill>
          <a:ln>
            <a:solidFill>
              <a:srgbClr val="FF285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333" dirty="0">
              <a:solidFill>
                <a:schemeClr val="tx1"/>
              </a:solidFill>
              <a:ea typeface="Amazon Ember Light" charset="0"/>
              <a:cs typeface="Amazon Ember Light" charset="0"/>
            </a:endParaRPr>
          </a:p>
        </p:txBody>
      </p:sp>
      <p:sp>
        <p:nvSpPr>
          <p:cNvPr id="14" name="Curved Right Arrow 13">
            <a:extLst>
              <a:ext uri="{FF2B5EF4-FFF2-40B4-BE49-F238E27FC236}">
                <a16:creationId xmlns:a16="http://schemas.microsoft.com/office/drawing/2014/main" id="{D1EE6EFB-2258-1A4D-89AC-803A1DA60251}"/>
              </a:ext>
            </a:extLst>
          </p:cNvPr>
          <p:cNvSpPr/>
          <p:nvPr/>
        </p:nvSpPr>
        <p:spPr>
          <a:xfrm rot="16200000">
            <a:off x="7909641" y="3302261"/>
            <a:ext cx="972044" cy="3717297"/>
          </a:xfrm>
          <a:prstGeom prst="curvedRightArrow">
            <a:avLst/>
          </a:prstGeom>
          <a:solidFill>
            <a:schemeClr val="accent6">
              <a:lumMod val="20000"/>
              <a:lumOff val="80000"/>
            </a:schemeClr>
          </a:solidFill>
          <a:ln>
            <a:solidFill>
              <a:srgbClr val="FF285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2333" dirty="0">
              <a:solidFill>
                <a:schemeClr val="tx1"/>
              </a:solidFill>
              <a:ea typeface="Amazon Ember Light" charset="0"/>
              <a:cs typeface="Amazon Ember Light" charset="0"/>
            </a:endParaRPr>
          </a:p>
        </p:txBody>
      </p:sp>
      <p:sp>
        <p:nvSpPr>
          <p:cNvPr id="15" name="TextBox 14">
            <a:extLst>
              <a:ext uri="{FF2B5EF4-FFF2-40B4-BE49-F238E27FC236}">
                <a16:creationId xmlns:a16="http://schemas.microsoft.com/office/drawing/2014/main" id="{661809CF-4C13-CC44-8174-F341E008604F}"/>
              </a:ext>
            </a:extLst>
          </p:cNvPr>
          <p:cNvSpPr txBox="1"/>
          <p:nvPr/>
        </p:nvSpPr>
        <p:spPr>
          <a:xfrm>
            <a:off x="2531068" y="5788312"/>
            <a:ext cx="2612633" cy="538509"/>
          </a:xfrm>
          <a:prstGeom prst="rect">
            <a:avLst/>
          </a:prstGeom>
          <a:noFill/>
        </p:spPr>
        <p:txBody>
          <a:bodyPr wrap="square" lIns="0" tIns="0" rIns="0" bIns="0" rtlCol="0" anchor="t">
            <a:noAutofit/>
          </a:bodyPr>
          <a:lstStyle/>
          <a:p>
            <a:pPr algn="ctr"/>
            <a:r>
              <a:rPr lang="en-US" sz="1500" dirty="0">
                <a:ea typeface="Amazon Ember Light" charset="0"/>
                <a:cs typeface="Amazon Ember Light" charset="0"/>
              </a:rPr>
              <a:t>1.  Request is routed to most optimal edge location.</a:t>
            </a:r>
          </a:p>
        </p:txBody>
      </p:sp>
      <p:sp>
        <p:nvSpPr>
          <p:cNvPr id="16" name="TextBox 15">
            <a:extLst>
              <a:ext uri="{FF2B5EF4-FFF2-40B4-BE49-F238E27FC236}">
                <a16:creationId xmlns:a16="http://schemas.microsoft.com/office/drawing/2014/main" id="{4661243D-628D-A845-87E8-71F3AFADBFEB}"/>
              </a:ext>
            </a:extLst>
          </p:cNvPr>
          <p:cNvSpPr txBox="1"/>
          <p:nvPr/>
        </p:nvSpPr>
        <p:spPr>
          <a:xfrm>
            <a:off x="7190752" y="5788312"/>
            <a:ext cx="2409819" cy="538509"/>
          </a:xfrm>
          <a:prstGeom prst="rect">
            <a:avLst/>
          </a:prstGeom>
          <a:noFill/>
        </p:spPr>
        <p:txBody>
          <a:bodyPr wrap="square" lIns="0" tIns="0" rIns="0" bIns="0" rtlCol="0" anchor="t">
            <a:noAutofit/>
          </a:bodyPr>
          <a:lstStyle/>
          <a:p>
            <a:pPr algn="ctr"/>
            <a:r>
              <a:rPr lang="en-US" sz="1500" dirty="0">
                <a:ea typeface="Amazon Ember Light" charset="0"/>
                <a:cs typeface="Amazon Ember Light" charset="0"/>
              </a:rPr>
              <a:t>2.  Non-cached content is retrieved from the origin.</a:t>
            </a:r>
          </a:p>
        </p:txBody>
      </p:sp>
      <p:sp>
        <p:nvSpPr>
          <p:cNvPr id="17" name="TextBox 16">
            <a:extLst>
              <a:ext uri="{FF2B5EF4-FFF2-40B4-BE49-F238E27FC236}">
                <a16:creationId xmlns:a16="http://schemas.microsoft.com/office/drawing/2014/main" id="{3CBDA0DA-21F9-C548-BDC6-DA6D19C87475}"/>
              </a:ext>
            </a:extLst>
          </p:cNvPr>
          <p:cNvSpPr txBox="1"/>
          <p:nvPr/>
        </p:nvSpPr>
        <p:spPr>
          <a:xfrm>
            <a:off x="6566959" y="1450373"/>
            <a:ext cx="3589404" cy="538509"/>
          </a:xfrm>
          <a:prstGeom prst="rect">
            <a:avLst/>
          </a:prstGeom>
          <a:noFill/>
        </p:spPr>
        <p:txBody>
          <a:bodyPr wrap="square" lIns="0" tIns="0" rIns="0" bIns="0" rtlCol="0" anchor="t">
            <a:noAutofit/>
          </a:bodyPr>
          <a:lstStyle/>
          <a:p>
            <a:pPr algn="ctr"/>
            <a:r>
              <a:rPr lang="en-US" sz="1500" dirty="0">
                <a:ea typeface="Amazon Ember Light" charset="0"/>
                <a:cs typeface="Amazon Ember Light" charset="0"/>
              </a:rPr>
              <a:t>3.  Origin content is transferred to Amazon CloudFront edge location for caching.</a:t>
            </a:r>
          </a:p>
        </p:txBody>
      </p:sp>
      <p:sp>
        <p:nvSpPr>
          <p:cNvPr id="18" name="TextBox 17">
            <a:extLst>
              <a:ext uri="{FF2B5EF4-FFF2-40B4-BE49-F238E27FC236}">
                <a16:creationId xmlns:a16="http://schemas.microsoft.com/office/drawing/2014/main" id="{4A0A5C45-F4E0-D64F-B2F0-06899373535B}"/>
              </a:ext>
            </a:extLst>
          </p:cNvPr>
          <p:cNvSpPr txBox="1"/>
          <p:nvPr/>
        </p:nvSpPr>
        <p:spPr>
          <a:xfrm>
            <a:off x="2633399" y="1446349"/>
            <a:ext cx="2153376" cy="538509"/>
          </a:xfrm>
          <a:prstGeom prst="rect">
            <a:avLst/>
          </a:prstGeom>
          <a:noFill/>
        </p:spPr>
        <p:txBody>
          <a:bodyPr wrap="square" lIns="0" tIns="0" rIns="0" bIns="0" rtlCol="0" anchor="t">
            <a:noAutofit/>
          </a:bodyPr>
          <a:lstStyle/>
          <a:p>
            <a:pPr algn="ctr"/>
            <a:r>
              <a:rPr lang="en-US" sz="1500" dirty="0">
                <a:ea typeface="Amazon Ember Light" charset="0"/>
                <a:cs typeface="Amazon Ember Light" charset="0"/>
              </a:rPr>
              <a:t>4.  Data is transferred to end user. </a:t>
            </a:r>
          </a:p>
        </p:txBody>
      </p:sp>
      <p:pic>
        <p:nvPicPr>
          <p:cNvPr id="19" name="Picture 18">
            <a:extLst>
              <a:ext uri="{FF2B5EF4-FFF2-40B4-BE49-F238E27FC236}">
                <a16:creationId xmlns:a16="http://schemas.microsoft.com/office/drawing/2014/main" id="{280B4F33-1F07-574A-97CB-CC0CAD3E30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1935" y="2120538"/>
            <a:ext cx="607133" cy="691140"/>
          </a:xfrm>
          <a:prstGeom prst="rect">
            <a:avLst/>
          </a:prstGeom>
          <a:noFill/>
          <a:ln>
            <a:noFill/>
          </a:ln>
        </p:spPr>
      </p:pic>
      <p:pic>
        <p:nvPicPr>
          <p:cNvPr id="20" name="Picture 19">
            <a:extLst>
              <a:ext uri="{FF2B5EF4-FFF2-40B4-BE49-F238E27FC236}">
                <a16:creationId xmlns:a16="http://schemas.microsoft.com/office/drawing/2014/main" id="{0226AC68-9620-D04C-8F86-21EF3A6C17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6481" y="3240567"/>
            <a:ext cx="789963" cy="819220"/>
          </a:xfrm>
          <a:prstGeom prst="rect">
            <a:avLst/>
          </a:prstGeom>
        </p:spPr>
      </p:pic>
      <p:sp>
        <p:nvSpPr>
          <p:cNvPr id="3" name="Footer Placeholder 2"/>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34</a:t>
            </a:fld>
            <a:endParaRPr lang="en-US"/>
          </a:p>
        </p:txBody>
      </p:sp>
    </p:spTree>
    <p:extLst>
      <p:ext uri="{BB962C8B-B14F-4D97-AF65-F5344CB8AC3E}">
        <p14:creationId xmlns:p14="http://schemas.microsoft.com/office/powerpoint/2010/main" val="1850157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6B77-DBF1-BB4D-801F-20A2DAADED49}"/>
              </a:ext>
            </a:extLst>
          </p:cNvPr>
          <p:cNvSpPr>
            <a:spLocks noGrp="1"/>
          </p:cNvSpPr>
          <p:nvPr>
            <p:ph type="title"/>
          </p:nvPr>
        </p:nvSpPr>
        <p:spPr/>
        <p:txBody>
          <a:bodyPr/>
          <a:lstStyle/>
          <a:p>
            <a:r>
              <a:rPr lang="en-US" dirty="0"/>
              <a:t>Caching with Amazon ElastiCache</a:t>
            </a:r>
          </a:p>
        </p:txBody>
      </p:sp>
      <p:pic>
        <p:nvPicPr>
          <p:cNvPr id="3" name="Grafik 23">
            <a:extLst>
              <a:ext uri="{FF2B5EF4-FFF2-40B4-BE49-F238E27FC236}">
                <a16:creationId xmlns:a16="http://schemas.microsoft.com/office/drawing/2014/main" id="{A3FE3EC3-720C-384D-90C3-FA9BAFD400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47859" y="3159093"/>
            <a:ext cx="3063574" cy="701807"/>
          </a:xfrm>
          <a:prstGeom prst="rect">
            <a:avLst/>
          </a:prstGeom>
        </p:spPr>
      </p:pic>
      <p:grpSp>
        <p:nvGrpSpPr>
          <p:cNvPr id="4" name="Gruppieren 25">
            <a:extLst>
              <a:ext uri="{FF2B5EF4-FFF2-40B4-BE49-F238E27FC236}">
                <a16:creationId xmlns:a16="http://schemas.microsoft.com/office/drawing/2014/main" id="{2901C8B2-2954-C344-8A5D-EF78D5B7A1FC}"/>
              </a:ext>
            </a:extLst>
          </p:cNvPr>
          <p:cNvGrpSpPr/>
          <p:nvPr/>
        </p:nvGrpSpPr>
        <p:grpSpPr>
          <a:xfrm>
            <a:off x="1997954" y="2011924"/>
            <a:ext cx="3168602" cy="3538067"/>
            <a:chOff x="505367" y="1126209"/>
            <a:chExt cx="2732476" cy="3063679"/>
          </a:xfrm>
        </p:grpSpPr>
        <p:pic>
          <p:nvPicPr>
            <p:cNvPr id="5" name="Picture 4" descr="EC2-Instances.png">
              <a:extLst>
                <a:ext uri="{FF2B5EF4-FFF2-40B4-BE49-F238E27FC236}">
                  <a16:creationId xmlns:a16="http://schemas.microsoft.com/office/drawing/2014/main" id="{6E39E544-37B6-6A42-8C83-C6C6C3DB99D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87037" y="1126209"/>
              <a:ext cx="1438656" cy="1438656"/>
            </a:xfrm>
            <a:prstGeom prst="rect">
              <a:avLst/>
            </a:prstGeom>
          </p:spPr>
        </p:pic>
        <p:grpSp>
          <p:nvGrpSpPr>
            <p:cNvPr id="6" name="Gruppieren 6">
              <a:extLst>
                <a:ext uri="{FF2B5EF4-FFF2-40B4-BE49-F238E27FC236}">
                  <a16:creationId xmlns:a16="http://schemas.microsoft.com/office/drawing/2014/main" id="{9E8016C3-E6D0-8848-A056-6E714485A336}"/>
                </a:ext>
              </a:extLst>
            </p:cNvPr>
            <p:cNvGrpSpPr/>
            <p:nvPr/>
          </p:nvGrpSpPr>
          <p:grpSpPr>
            <a:xfrm>
              <a:off x="505367" y="3035034"/>
              <a:ext cx="861330" cy="936563"/>
              <a:chOff x="4123866" y="2018636"/>
              <a:chExt cx="813894" cy="884464"/>
            </a:xfrm>
          </p:grpSpPr>
          <p:pic>
            <p:nvPicPr>
              <p:cNvPr id="16" name="Picture 15" descr="EC2-DB-on-Instance.png">
                <a:extLst>
                  <a:ext uri="{FF2B5EF4-FFF2-40B4-BE49-F238E27FC236}">
                    <a16:creationId xmlns:a16="http://schemas.microsoft.com/office/drawing/2014/main" id="{6BEAF6E5-2C53-A449-9247-B02131CB25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06240" y="2018636"/>
                <a:ext cx="731520" cy="731520"/>
              </a:xfrm>
              <a:prstGeom prst="rect">
                <a:avLst/>
              </a:prstGeom>
            </p:spPr>
          </p:pic>
          <p:sp>
            <p:nvSpPr>
              <p:cNvPr id="17" name="TextBox 33">
                <a:extLst>
                  <a:ext uri="{FF2B5EF4-FFF2-40B4-BE49-F238E27FC236}">
                    <a16:creationId xmlns:a16="http://schemas.microsoft.com/office/drawing/2014/main" id="{DB0072F3-1BAB-5C44-B8F7-701350A01774}"/>
                  </a:ext>
                </a:extLst>
              </p:cNvPr>
              <p:cNvSpPr txBox="1"/>
              <p:nvPr/>
            </p:nvSpPr>
            <p:spPr>
              <a:xfrm>
                <a:off x="4123866" y="2714337"/>
                <a:ext cx="723250" cy="188763"/>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cs typeface="Helvetica Neue"/>
                  </a:rPr>
                  <a:t>MongoDB</a:t>
                </a:r>
              </a:p>
            </p:txBody>
          </p:sp>
        </p:grpSp>
        <p:grpSp>
          <p:nvGrpSpPr>
            <p:cNvPr id="7" name="Gruppieren 11">
              <a:extLst>
                <a:ext uri="{FF2B5EF4-FFF2-40B4-BE49-F238E27FC236}">
                  <a16:creationId xmlns:a16="http://schemas.microsoft.com/office/drawing/2014/main" id="{BDAE7B59-0D82-C24D-8848-98F0AD2B4884}"/>
                </a:ext>
              </a:extLst>
            </p:cNvPr>
            <p:cNvGrpSpPr/>
            <p:nvPr/>
          </p:nvGrpSpPr>
          <p:grpSpPr>
            <a:xfrm>
              <a:off x="1463760" y="3039676"/>
              <a:ext cx="847076" cy="1135926"/>
              <a:chOff x="4088354" y="1077156"/>
              <a:chExt cx="847076" cy="1135926"/>
            </a:xfrm>
          </p:grpSpPr>
          <p:pic>
            <p:nvPicPr>
              <p:cNvPr id="14" name="Picture 13" descr="DynamoDB.png">
                <a:extLst>
                  <a:ext uri="{FF2B5EF4-FFF2-40B4-BE49-F238E27FC236}">
                    <a16:creationId xmlns:a16="http://schemas.microsoft.com/office/drawing/2014/main" id="{DADCFB23-E41A-EF44-A7DC-7FDE98F4BF6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65199" y="1077156"/>
                <a:ext cx="731520" cy="731520"/>
              </a:xfrm>
              <a:prstGeom prst="rect">
                <a:avLst/>
              </a:prstGeom>
            </p:spPr>
          </p:pic>
          <p:sp>
            <p:nvSpPr>
              <p:cNvPr id="15" name="TextBox 19">
                <a:extLst>
                  <a:ext uri="{FF2B5EF4-FFF2-40B4-BE49-F238E27FC236}">
                    <a16:creationId xmlns:a16="http://schemas.microsoft.com/office/drawing/2014/main" id="{514A6EB2-A819-0F4E-BFD7-FEDB7F2D7FB4}"/>
                  </a:ext>
                </a:extLst>
              </p:cNvPr>
              <p:cNvSpPr txBox="1"/>
              <p:nvPr/>
            </p:nvSpPr>
            <p:spPr>
              <a:xfrm>
                <a:off x="4088354" y="1813317"/>
                <a:ext cx="847076" cy="399765"/>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cs typeface="Helvetica Neue"/>
                  </a:rPr>
                  <a:t>Amazon DynamoDB</a:t>
                </a:r>
              </a:p>
            </p:txBody>
          </p:sp>
        </p:grpSp>
        <p:grpSp>
          <p:nvGrpSpPr>
            <p:cNvPr id="8" name="Gruppieren 12">
              <a:extLst>
                <a:ext uri="{FF2B5EF4-FFF2-40B4-BE49-F238E27FC236}">
                  <a16:creationId xmlns:a16="http://schemas.microsoft.com/office/drawing/2014/main" id="{989C3FFB-40DE-794C-93E6-C6A2BC725440}"/>
                </a:ext>
              </a:extLst>
            </p:cNvPr>
            <p:cNvGrpSpPr/>
            <p:nvPr/>
          </p:nvGrpSpPr>
          <p:grpSpPr>
            <a:xfrm>
              <a:off x="2385741" y="3035036"/>
              <a:ext cx="852102" cy="1154852"/>
              <a:chOff x="2385741" y="3035036"/>
              <a:chExt cx="852102" cy="1154852"/>
            </a:xfrm>
          </p:grpSpPr>
          <p:pic>
            <p:nvPicPr>
              <p:cNvPr id="12" name="Picture 11" descr="RDS.png">
                <a:extLst>
                  <a:ext uri="{FF2B5EF4-FFF2-40B4-BE49-F238E27FC236}">
                    <a16:creationId xmlns:a16="http://schemas.microsoft.com/office/drawing/2014/main" id="{3DFBE3EE-E083-5846-9980-E8F8344173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46032" y="3035036"/>
                <a:ext cx="731520" cy="731520"/>
              </a:xfrm>
              <a:prstGeom prst="rect">
                <a:avLst/>
              </a:prstGeom>
            </p:spPr>
          </p:pic>
          <p:sp>
            <p:nvSpPr>
              <p:cNvPr id="13" name="TextBox 24">
                <a:extLst>
                  <a:ext uri="{FF2B5EF4-FFF2-40B4-BE49-F238E27FC236}">
                    <a16:creationId xmlns:a16="http://schemas.microsoft.com/office/drawing/2014/main" id="{3B83FFB8-D72F-F34A-930D-7CEC2A29CC25}"/>
                  </a:ext>
                </a:extLst>
              </p:cNvPr>
              <p:cNvSpPr txBox="1"/>
              <p:nvPr/>
            </p:nvSpPr>
            <p:spPr>
              <a:xfrm>
                <a:off x="2385741" y="3790124"/>
                <a:ext cx="852102" cy="39976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cs typeface="Helvetica Neue"/>
                  </a:rPr>
                  <a:t>Amazon RDS</a:t>
                </a:r>
              </a:p>
            </p:txBody>
          </p:sp>
        </p:grpSp>
        <p:cxnSp>
          <p:nvCxnSpPr>
            <p:cNvPr id="9" name="Gewinkelte Verbindung 14">
              <a:extLst>
                <a:ext uri="{FF2B5EF4-FFF2-40B4-BE49-F238E27FC236}">
                  <a16:creationId xmlns:a16="http://schemas.microsoft.com/office/drawing/2014/main" id="{03A51690-16A1-6D4E-A18A-D6CCCD6CE833}"/>
                </a:ext>
              </a:extLst>
            </p:cNvPr>
            <p:cNvCxnSpPr>
              <a:stCxn id="5" idx="2"/>
              <a:endCxn id="12" idx="0"/>
            </p:cNvCxnSpPr>
            <p:nvPr/>
          </p:nvCxnSpPr>
          <p:spPr>
            <a:xfrm rot="16200000" flipH="1">
              <a:off x="2123993" y="2347236"/>
              <a:ext cx="470171" cy="9054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Gewinkelte Verbindung 17">
              <a:extLst>
                <a:ext uri="{FF2B5EF4-FFF2-40B4-BE49-F238E27FC236}">
                  <a16:creationId xmlns:a16="http://schemas.microsoft.com/office/drawing/2014/main" id="{4333983A-A21C-994F-ACFC-C46DA73D109C}"/>
                </a:ext>
              </a:extLst>
            </p:cNvPr>
            <p:cNvCxnSpPr>
              <a:stCxn id="5" idx="2"/>
              <a:endCxn id="16" idx="0"/>
            </p:cNvCxnSpPr>
            <p:nvPr/>
          </p:nvCxnSpPr>
          <p:spPr>
            <a:xfrm rot="5400000">
              <a:off x="1207908" y="2336578"/>
              <a:ext cx="470171" cy="92674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Gerade Verbindung mit Pfeil 21">
              <a:extLst>
                <a:ext uri="{FF2B5EF4-FFF2-40B4-BE49-F238E27FC236}">
                  <a16:creationId xmlns:a16="http://schemas.microsoft.com/office/drawing/2014/main" id="{C57006F8-A197-D740-8832-867AC0DD4A2F}"/>
                </a:ext>
              </a:extLst>
            </p:cNvPr>
            <p:cNvCxnSpPr>
              <a:stCxn id="5" idx="2"/>
              <a:endCxn id="14" idx="0"/>
            </p:cNvCxnSpPr>
            <p:nvPr/>
          </p:nvCxnSpPr>
          <p:spPr>
            <a:xfrm>
              <a:off x="1906365" y="2564865"/>
              <a:ext cx="0" cy="474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8" name="Gruppieren 55">
            <a:extLst>
              <a:ext uri="{FF2B5EF4-FFF2-40B4-BE49-F238E27FC236}">
                <a16:creationId xmlns:a16="http://schemas.microsoft.com/office/drawing/2014/main" id="{8A85B3BE-E552-7146-B917-6A6F93AAD172}"/>
              </a:ext>
            </a:extLst>
          </p:cNvPr>
          <p:cNvGrpSpPr/>
          <p:nvPr/>
        </p:nvGrpSpPr>
        <p:grpSpPr>
          <a:xfrm>
            <a:off x="6683168" y="1515220"/>
            <a:ext cx="3138062" cy="4764667"/>
            <a:chOff x="6003961" y="134722"/>
            <a:chExt cx="2706141" cy="4125815"/>
          </a:xfrm>
        </p:grpSpPr>
        <p:pic>
          <p:nvPicPr>
            <p:cNvPr id="19" name="Picture 18" descr="EC2-Instances.png">
              <a:extLst>
                <a:ext uri="{FF2B5EF4-FFF2-40B4-BE49-F238E27FC236}">
                  <a16:creationId xmlns:a16="http://schemas.microsoft.com/office/drawing/2014/main" id="{1B87CEC3-0904-0E46-8735-103957DB126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57478" y="134722"/>
              <a:ext cx="1438656" cy="1438656"/>
            </a:xfrm>
            <a:prstGeom prst="rect">
              <a:avLst/>
            </a:prstGeom>
          </p:spPr>
        </p:pic>
        <p:grpSp>
          <p:nvGrpSpPr>
            <p:cNvPr id="20" name="Gruppieren 28">
              <a:extLst>
                <a:ext uri="{FF2B5EF4-FFF2-40B4-BE49-F238E27FC236}">
                  <a16:creationId xmlns:a16="http://schemas.microsoft.com/office/drawing/2014/main" id="{976159EE-2DA6-704B-9DEA-4CF5AFDC6D43}"/>
                </a:ext>
              </a:extLst>
            </p:cNvPr>
            <p:cNvGrpSpPr/>
            <p:nvPr/>
          </p:nvGrpSpPr>
          <p:grpSpPr>
            <a:xfrm>
              <a:off x="6003961" y="3086163"/>
              <a:ext cx="812837" cy="931404"/>
              <a:chOff x="4169688" y="2018636"/>
              <a:chExt cx="768072" cy="879592"/>
            </a:xfrm>
          </p:grpSpPr>
          <p:pic>
            <p:nvPicPr>
              <p:cNvPr id="34" name="Picture 33" descr="EC2-DB-on-Instance.png">
                <a:extLst>
                  <a:ext uri="{FF2B5EF4-FFF2-40B4-BE49-F238E27FC236}">
                    <a16:creationId xmlns:a16="http://schemas.microsoft.com/office/drawing/2014/main" id="{56439359-600E-9040-9F95-5C21F44826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06240" y="2018636"/>
                <a:ext cx="731520" cy="731520"/>
              </a:xfrm>
              <a:prstGeom prst="rect">
                <a:avLst/>
              </a:prstGeom>
            </p:spPr>
          </p:pic>
          <p:sp>
            <p:nvSpPr>
              <p:cNvPr id="35" name="TextBox 33">
                <a:extLst>
                  <a:ext uri="{FF2B5EF4-FFF2-40B4-BE49-F238E27FC236}">
                    <a16:creationId xmlns:a16="http://schemas.microsoft.com/office/drawing/2014/main" id="{01D01ED9-188B-3646-8F92-17270EBF1F31}"/>
                  </a:ext>
                </a:extLst>
              </p:cNvPr>
              <p:cNvSpPr txBox="1"/>
              <p:nvPr/>
            </p:nvSpPr>
            <p:spPr>
              <a:xfrm>
                <a:off x="4169688" y="2709465"/>
                <a:ext cx="708231" cy="188763"/>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cs typeface="Helvetica Neue"/>
                  </a:rPr>
                  <a:t>MongoDB</a:t>
                </a:r>
              </a:p>
            </p:txBody>
          </p:sp>
        </p:grpSp>
        <p:grpSp>
          <p:nvGrpSpPr>
            <p:cNvPr id="21" name="Gruppieren 29">
              <a:extLst>
                <a:ext uri="{FF2B5EF4-FFF2-40B4-BE49-F238E27FC236}">
                  <a16:creationId xmlns:a16="http://schemas.microsoft.com/office/drawing/2014/main" id="{BD54E428-C058-1648-B968-F8B31D1A85F1}"/>
                </a:ext>
              </a:extLst>
            </p:cNvPr>
            <p:cNvGrpSpPr/>
            <p:nvPr/>
          </p:nvGrpSpPr>
          <p:grpSpPr>
            <a:xfrm>
              <a:off x="6913861" y="3090806"/>
              <a:ext cx="847076" cy="1169731"/>
              <a:chOff x="4088353" y="1077156"/>
              <a:chExt cx="847076" cy="1169731"/>
            </a:xfrm>
          </p:grpSpPr>
          <p:pic>
            <p:nvPicPr>
              <p:cNvPr id="32" name="Picture 31" descr="DynamoDB.png">
                <a:extLst>
                  <a:ext uri="{FF2B5EF4-FFF2-40B4-BE49-F238E27FC236}">
                    <a16:creationId xmlns:a16="http://schemas.microsoft.com/office/drawing/2014/main" id="{A3E0565E-AD77-1043-A88B-982771AA563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65199" y="1077156"/>
                <a:ext cx="731520" cy="731520"/>
              </a:xfrm>
              <a:prstGeom prst="rect">
                <a:avLst/>
              </a:prstGeom>
            </p:spPr>
          </p:pic>
          <p:sp>
            <p:nvSpPr>
              <p:cNvPr id="33" name="TextBox 19">
                <a:extLst>
                  <a:ext uri="{FF2B5EF4-FFF2-40B4-BE49-F238E27FC236}">
                    <a16:creationId xmlns:a16="http://schemas.microsoft.com/office/drawing/2014/main" id="{DBAE1A81-CB4E-914C-8A62-EA48CB9FCA6C}"/>
                  </a:ext>
                </a:extLst>
              </p:cNvPr>
              <p:cNvSpPr txBox="1"/>
              <p:nvPr/>
            </p:nvSpPr>
            <p:spPr>
              <a:xfrm>
                <a:off x="4088353" y="1847122"/>
                <a:ext cx="847076" cy="399765"/>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cs typeface="Helvetica Neue"/>
                  </a:rPr>
                  <a:t>Amazon</a:t>
                </a:r>
              </a:p>
              <a:p>
                <a:pPr algn="ctr"/>
                <a:r>
                  <a:rPr lang="en-US" sz="1500" dirty="0">
                    <a:cs typeface="Helvetica Neue"/>
                  </a:rPr>
                  <a:t>DynamoDB</a:t>
                </a:r>
              </a:p>
            </p:txBody>
          </p:sp>
        </p:grpSp>
        <p:grpSp>
          <p:nvGrpSpPr>
            <p:cNvPr id="22" name="Gruppieren 30">
              <a:extLst>
                <a:ext uri="{FF2B5EF4-FFF2-40B4-BE49-F238E27FC236}">
                  <a16:creationId xmlns:a16="http://schemas.microsoft.com/office/drawing/2014/main" id="{32FFD3B1-6E83-7C47-A094-FE3BCB83D646}"/>
                </a:ext>
              </a:extLst>
            </p:cNvPr>
            <p:cNvGrpSpPr/>
            <p:nvPr/>
          </p:nvGrpSpPr>
          <p:grpSpPr>
            <a:xfrm>
              <a:off x="7858000" y="3086166"/>
              <a:ext cx="852102" cy="1174370"/>
              <a:chOff x="2407898" y="3035036"/>
              <a:chExt cx="852102" cy="1174370"/>
            </a:xfrm>
          </p:grpSpPr>
          <p:pic>
            <p:nvPicPr>
              <p:cNvPr id="30" name="Picture 29" descr="RDS.png">
                <a:extLst>
                  <a:ext uri="{FF2B5EF4-FFF2-40B4-BE49-F238E27FC236}">
                    <a16:creationId xmlns:a16="http://schemas.microsoft.com/office/drawing/2014/main" id="{56D4B338-7013-2449-9333-2B6A069E29D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46032" y="3035036"/>
                <a:ext cx="731520" cy="731520"/>
              </a:xfrm>
              <a:prstGeom prst="rect">
                <a:avLst/>
              </a:prstGeom>
            </p:spPr>
          </p:pic>
          <p:sp>
            <p:nvSpPr>
              <p:cNvPr id="31" name="TextBox 24">
                <a:extLst>
                  <a:ext uri="{FF2B5EF4-FFF2-40B4-BE49-F238E27FC236}">
                    <a16:creationId xmlns:a16="http://schemas.microsoft.com/office/drawing/2014/main" id="{230E2CDB-8CC8-6F47-91B6-D43E60FA2113}"/>
                  </a:ext>
                </a:extLst>
              </p:cNvPr>
              <p:cNvSpPr txBox="1"/>
              <p:nvPr/>
            </p:nvSpPr>
            <p:spPr>
              <a:xfrm>
                <a:off x="2407898" y="3809642"/>
                <a:ext cx="852102" cy="399764"/>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cs typeface="Helvetica Neue"/>
                  </a:rPr>
                  <a:t>Amazon RDS</a:t>
                </a:r>
              </a:p>
            </p:txBody>
          </p:sp>
        </p:grpSp>
        <p:cxnSp>
          <p:nvCxnSpPr>
            <p:cNvPr id="23" name="Gewinkelte Verbindung 31">
              <a:extLst>
                <a:ext uri="{FF2B5EF4-FFF2-40B4-BE49-F238E27FC236}">
                  <a16:creationId xmlns:a16="http://schemas.microsoft.com/office/drawing/2014/main" id="{527CBE52-947B-DE4F-A01E-77CCFF5E41CB}"/>
                </a:ext>
              </a:extLst>
            </p:cNvPr>
            <p:cNvCxnSpPr>
              <a:cxnSpLocks/>
              <a:stCxn id="29" idx="2"/>
              <a:endCxn id="30" idx="0"/>
            </p:cNvCxnSpPr>
            <p:nvPr/>
          </p:nvCxnSpPr>
          <p:spPr>
            <a:xfrm rot="16200000" flipH="1">
              <a:off x="7751073" y="2575344"/>
              <a:ext cx="123994" cy="8976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Gewinkelte Verbindung 32">
              <a:extLst>
                <a:ext uri="{FF2B5EF4-FFF2-40B4-BE49-F238E27FC236}">
                  <a16:creationId xmlns:a16="http://schemas.microsoft.com/office/drawing/2014/main" id="{31E97D20-46B0-1C43-9FBB-4E2A788DEDFB}"/>
                </a:ext>
              </a:extLst>
            </p:cNvPr>
            <p:cNvCxnSpPr>
              <a:cxnSpLocks/>
              <a:stCxn id="29" idx="2"/>
              <a:endCxn id="34" idx="0"/>
            </p:cNvCxnSpPr>
            <p:nvPr/>
          </p:nvCxnSpPr>
          <p:spPr>
            <a:xfrm rot="5400000">
              <a:off x="6834988" y="2556905"/>
              <a:ext cx="123991" cy="93452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Gerade Verbindung mit Pfeil 33">
              <a:extLst>
                <a:ext uri="{FF2B5EF4-FFF2-40B4-BE49-F238E27FC236}">
                  <a16:creationId xmlns:a16="http://schemas.microsoft.com/office/drawing/2014/main" id="{04EFFD4F-0721-B744-BB72-81B4AE658151}"/>
                </a:ext>
              </a:extLst>
            </p:cNvPr>
            <p:cNvCxnSpPr>
              <a:cxnSpLocks/>
              <a:stCxn id="29" idx="2"/>
              <a:endCxn id="32" idx="0"/>
            </p:cNvCxnSpPr>
            <p:nvPr/>
          </p:nvCxnSpPr>
          <p:spPr>
            <a:xfrm flipH="1">
              <a:off x="7356467" y="2962172"/>
              <a:ext cx="7779" cy="1286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6" name="Gruppieren 46">
              <a:extLst>
                <a:ext uri="{FF2B5EF4-FFF2-40B4-BE49-F238E27FC236}">
                  <a16:creationId xmlns:a16="http://schemas.microsoft.com/office/drawing/2014/main" id="{E114F413-7525-8E47-9429-877357B816A8}"/>
                </a:ext>
              </a:extLst>
            </p:cNvPr>
            <p:cNvGrpSpPr/>
            <p:nvPr/>
          </p:nvGrpSpPr>
          <p:grpSpPr>
            <a:xfrm>
              <a:off x="6644917" y="1806468"/>
              <a:ext cx="1438656" cy="1155704"/>
              <a:chOff x="2728672" y="2995568"/>
              <a:chExt cx="1438656" cy="1155704"/>
            </a:xfrm>
          </p:grpSpPr>
          <p:pic>
            <p:nvPicPr>
              <p:cNvPr id="28" name="Picture 27" descr="ElasticCache.png">
                <a:extLst>
                  <a:ext uri="{FF2B5EF4-FFF2-40B4-BE49-F238E27FC236}">
                    <a16:creationId xmlns:a16="http://schemas.microsoft.com/office/drawing/2014/main" id="{6EC202DE-C9A1-5F4E-A558-E62B62987B1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240" y="2995568"/>
                <a:ext cx="731520" cy="731520"/>
              </a:xfrm>
              <a:prstGeom prst="rect">
                <a:avLst/>
              </a:prstGeom>
            </p:spPr>
          </p:pic>
          <p:sp>
            <p:nvSpPr>
              <p:cNvPr id="29" name="TextBox 55">
                <a:extLst>
                  <a:ext uri="{FF2B5EF4-FFF2-40B4-BE49-F238E27FC236}">
                    <a16:creationId xmlns:a16="http://schemas.microsoft.com/office/drawing/2014/main" id="{BF806B65-C4B6-FD41-ACAB-464B9AE3C77C}"/>
                  </a:ext>
                </a:extLst>
              </p:cNvPr>
              <p:cNvSpPr txBox="1"/>
              <p:nvPr/>
            </p:nvSpPr>
            <p:spPr>
              <a:xfrm>
                <a:off x="2728672" y="3751507"/>
                <a:ext cx="1438656" cy="399765"/>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cs typeface="Helvetica Neue"/>
                  </a:rPr>
                  <a:t>Amazon ElastiCache</a:t>
                </a:r>
              </a:p>
            </p:txBody>
          </p:sp>
        </p:grpSp>
        <p:cxnSp>
          <p:nvCxnSpPr>
            <p:cNvPr id="27" name="Gerade Verbindung mit Pfeil 52">
              <a:extLst>
                <a:ext uri="{FF2B5EF4-FFF2-40B4-BE49-F238E27FC236}">
                  <a16:creationId xmlns:a16="http://schemas.microsoft.com/office/drawing/2014/main" id="{F7D61F78-778C-9240-988C-A626404AC806}"/>
                </a:ext>
              </a:extLst>
            </p:cNvPr>
            <p:cNvCxnSpPr>
              <a:cxnSpLocks/>
            </p:cNvCxnSpPr>
            <p:nvPr/>
          </p:nvCxnSpPr>
          <p:spPr>
            <a:xfrm>
              <a:off x="7356467" y="1460076"/>
              <a:ext cx="3890" cy="3413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6" name="Footer Placeholder 35"/>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37" name="Slide Number Placeholder 36"/>
          <p:cNvSpPr>
            <a:spLocks noGrp="1"/>
          </p:cNvSpPr>
          <p:nvPr>
            <p:ph type="sldNum" sz="quarter" idx="12"/>
          </p:nvPr>
        </p:nvSpPr>
        <p:spPr/>
        <p:txBody>
          <a:bodyPr/>
          <a:lstStyle/>
          <a:p>
            <a:fld id="{B6A95138-A96E-2F42-A959-2EFD44FE4AB7}" type="slidenum">
              <a:rPr lang="en-US" smtClean="0"/>
              <a:t>35</a:t>
            </a:fld>
            <a:endParaRPr lang="en-US"/>
          </a:p>
        </p:txBody>
      </p:sp>
    </p:spTree>
    <p:extLst>
      <p:ext uri="{BB962C8B-B14F-4D97-AF65-F5344CB8AC3E}">
        <p14:creationId xmlns:p14="http://schemas.microsoft.com/office/powerpoint/2010/main" val="2461266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CB300DF-319C-AD4B-85B7-BEEFBEF5040C}"/>
              </a:ext>
            </a:extLst>
          </p:cNvPr>
          <p:cNvSpPr/>
          <p:nvPr/>
        </p:nvSpPr>
        <p:spPr>
          <a:xfrm>
            <a:off x="6341715" y="1664413"/>
            <a:ext cx="5313880" cy="4530904"/>
          </a:xfrm>
          <a:prstGeom prst="roundRect">
            <a:avLst>
              <a:gd name="adj" fmla="val 80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BB5AB54B-E7BA-274C-9F66-28F0BCB435B3}"/>
              </a:ext>
            </a:extLst>
          </p:cNvPr>
          <p:cNvSpPr/>
          <p:nvPr/>
        </p:nvSpPr>
        <p:spPr>
          <a:xfrm>
            <a:off x="511566" y="1664413"/>
            <a:ext cx="5313880" cy="4530904"/>
          </a:xfrm>
          <a:prstGeom prst="roundRect">
            <a:avLst>
              <a:gd name="adj" fmla="val 80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Memcached vs. Redis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678093" y="1844110"/>
            <a:ext cx="4633646" cy="3786128"/>
          </a:xfrm>
        </p:spPr>
        <p:txBody>
          <a:bodyPr/>
          <a:lstStyle/>
          <a:p>
            <a:pPr marL="0" indent="0">
              <a:lnSpc>
                <a:spcPct val="150000"/>
              </a:lnSpc>
              <a:buNone/>
            </a:pPr>
            <a:r>
              <a:rPr lang="en-US" sz="2333" b="1" dirty="0">
                <a:solidFill>
                  <a:schemeClr val="accent3"/>
                </a:solidFill>
              </a:rPr>
              <a:t>Memcached</a:t>
            </a:r>
          </a:p>
          <a:p>
            <a:pPr marL="621882" lvl="1" indent="-285739">
              <a:lnSpc>
                <a:spcPct val="150000"/>
              </a:lnSpc>
              <a:spcAft>
                <a:spcPts val="1200"/>
              </a:spcAft>
            </a:pPr>
            <a:r>
              <a:rPr lang="en-US" sz="2000" dirty="0"/>
              <a:t>Multithreading</a:t>
            </a:r>
          </a:p>
          <a:p>
            <a:pPr marL="621882" lvl="1" indent="-285739">
              <a:lnSpc>
                <a:spcPct val="150000"/>
              </a:lnSpc>
              <a:spcAft>
                <a:spcPts val="1200"/>
              </a:spcAft>
            </a:pPr>
            <a:r>
              <a:rPr lang="en-US" sz="2000" dirty="0"/>
              <a:t>Low maintenance</a:t>
            </a:r>
          </a:p>
          <a:p>
            <a:pPr marL="621882" lvl="1" indent="-285739">
              <a:lnSpc>
                <a:spcPct val="150000"/>
              </a:lnSpc>
              <a:spcAft>
                <a:spcPts val="1200"/>
              </a:spcAft>
            </a:pPr>
            <a:r>
              <a:rPr lang="en-US" sz="2000" dirty="0"/>
              <a:t>​Easy​ horizontal scalability with Auto Discovery</a:t>
            </a:r>
          </a:p>
        </p:txBody>
      </p:sp>
      <p:sp>
        <p:nvSpPr>
          <p:cNvPr id="2" name="Content Placeholder 1">
            <a:extLst>
              <a:ext uri="{FF2B5EF4-FFF2-40B4-BE49-F238E27FC236}">
                <a16:creationId xmlns:a16="http://schemas.microsoft.com/office/drawing/2014/main" id="{EA2262E6-80E5-A540-83E6-C3E8E973992C}"/>
              </a:ext>
            </a:extLst>
          </p:cNvPr>
          <p:cNvSpPr>
            <a:spLocks noGrp="1"/>
          </p:cNvSpPr>
          <p:nvPr>
            <p:ph idx="13"/>
          </p:nvPr>
        </p:nvSpPr>
        <p:spPr>
          <a:xfrm>
            <a:off x="6568835" y="1856439"/>
            <a:ext cx="5504688" cy="3875059"/>
          </a:xfrm>
        </p:spPr>
        <p:txBody>
          <a:bodyPr/>
          <a:lstStyle/>
          <a:p>
            <a:pPr marL="0" indent="0">
              <a:lnSpc>
                <a:spcPct val="150000"/>
              </a:lnSpc>
              <a:buNone/>
            </a:pPr>
            <a:r>
              <a:rPr lang="en-US" sz="2333" b="1" dirty="0">
                <a:solidFill>
                  <a:srgbClr val="D232AA"/>
                </a:solidFill>
              </a:rPr>
              <a:t>Redis</a:t>
            </a:r>
          </a:p>
          <a:p>
            <a:pPr marL="621882" lvl="1" indent="-285739">
              <a:lnSpc>
                <a:spcPct val="150000"/>
              </a:lnSpc>
            </a:pPr>
            <a:r>
              <a:rPr lang="en-US" sz="2000" dirty="0"/>
              <a:t>Support for data structures</a:t>
            </a:r>
          </a:p>
          <a:p>
            <a:pPr marL="621882" lvl="1" indent="-285739">
              <a:lnSpc>
                <a:spcPct val="150000"/>
              </a:lnSpc>
            </a:pPr>
            <a:r>
              <a:rPr lang="en-US" sz="2000" dirty="0"/>
              <a:t>Persistence</a:t>
            </a:r>
          </a:p>
          <a:p>
            <a:pPr marL="621882" lvl="1" indent="-285739">
              <a:lnSpc>
                <a:spcPct val="150000"/>
              </a:lnSpc>
            </a:pPr>
            <a:r>
              <a:rPr lang="en-US" sz="2000" dirty="0"/>
              <a:t>Atomic operations</a:t>
            </a:r>
          </a:p>
          <a:p>
            <a:pPr marL="621882" lvl="1" indent="-285739">
              <a:lnSpc>
                <a:spcPct val="150000"/>
              </a:lnSpc>
            </a:pPr>
            <a:r>
              <a:rPr lang="en-US" sz="2000" dirty="0"/>
              <a:t>Pub/sub messaging</a:t>
            </a:r>
          </a:p>
          <a:p>
            <a:pPr marL="621882" lvl="1" indent="-285739">
              <a:lnSpc>
                <a:spcPct val="150000"/>
              </a:lnSpc>
            </a:pPr>
            <a:r>
              <a:rPr lang="en-US" sz="2000" dirty="0"/>
              <a:t>Read replicas/failover</a:t>
            </a:r>
          </a:p>
          <a:p>
            <a:pPr marL="621882" lvl="1" indent="-285739">
              <a:lnSpc>
                <a:spcPct val="150000"/>
              </a:lnSpc>
            </a:pPr>
            <a:r>
              <a:rPr lang="en-US" sz="2000" dirty="0"/>
              <a:t>Cluster mode/</a:t>
            </a:r>
            <a:r>
              <a:rPr lang="en-US" sz="2000" dirty="0" err="1"/>
              <a:t>sharded</a:t>
            </a:r>
            <a:r>
              <a:rPr lang="en-US" sz="2000" dirty="0"/>
              <a:t> clusters</a:t>
            </a:r>
            <a:endParaRPr lang="en-US" dirty="0"/>
          </a:p>
        </p:txBody>
      </p:sp>
      <p:pic>
        <p:nvPicPr>
          <p:cNvPr id="8" name="Picture 7">
            <a:extLst>
              <a:ext uri="{FF2B5EF4-FFF2-40B4-BE49-F238E27FC236}">
                <a16:creationId xmlns:a16="http://schemas.microsoft.com/office/drawing/2014/main" id="{AC882E43-947E-2740-80E9-0FD2EEEC6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4219" y="1856439"/>
            <a:ext cx="807538" cy="837446"/>
          </a:xfrm>
          <a:prstGeom prst="rect">
            <a:avLst/>
          </a:prstGeom>
        </p:spPr>
      </p:pic>
      <p:pic>
        <p:nvPicPr>
          <p:cNvPr id="9" name="Picture 8">
            <a:extLst>
              <a:ext uri="{FF2B5EF4-FFF2-40B4-BE49-F238E27FC236}">
                <a16:creationId xmlns:a16="http://schemas.microsoft.com/office/drawing/2014/main" id="{6FDE2895-8317-8441-9895-35B619E2EE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7029" y="1844110"/>
            <a:ext cx="805020" cy="837446"/>
          </a:xfrm>
          <a:prstGeom prst="rect">
            <a:avLst/>
          </a:prstGeom>
        </p:spPr>
      </p:pic>
      <p:sp>
        <p:nvSpPr>
          <p:cNvPr id="5" name="Footer Placeholder 4"/>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7" name="Slide Number Placeholder 6"/>
          <p:cNvSpPr>
            <a:spLocks noGrp="1"/>
          </p:cNvSpPr>
          <p:nvPr>
            <p:ph type="sldNum" sz="quarter" idx="12"/>
          </p:nvPr>
        </p:nvSpPr>
        <p:spPr/>
        <p:txBody>
          <a:bodyPr/>
          <a:lstStyle/>
          <a:p>
            <a:fld id="{B6A95138-A96E-2F42-A959-2EFD44FE4AB7}" type="slidenum">
              <a:rPr lang="en-US" smtClean="0"/>
              <a:t>36</a:t>
            </a:fld>
            <a:endParaRPr lang="en-US"/>
          </a:p>
        </p:txBody>
      </p:sp>
    </p:spTree>
    <p:extLst>
      <p:ext uri="{BB962C8B-B14F-4D97-AF65-F5344CB8AC3E}">
        <p14:creationId xmlns:p14="http://schemas.microsoft.com/office/powerpoint/2010/main" val="2116974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of the following objects are </a:t>
            </a:r>
            <a:r>
              <a:rPr lang="en-US" dirty="0">
                <a:solidFill>
                  <a:srgbClr val="000000"/>
                </a:solidFill>
                <a:latin typeface="+mj-lt"/>
              </a:rPr>
              <a:t>good</a:t>
            </a:r>
            <a:r>
              <a:rPr lang="en-US" dirty="0">
                <a:latin typeface="+mj-lt"/>
              </a:rPr>
              <a:t> candidates to store in a cache? (</a:t>
            </a:r>
            <a:r>
              <a:rPr lang="en-US" dirty="0">
                <a:solidFill>
                  <a:srgbClr val="000000"/>
                </a:solidFill>
                <a:latin typeface="+mj-lt"/>
              </a:rPr>
              <a:t>Select THREE.)</a:t>
            </a:r>
            <a:endParaRPr lang="en-US" dirty="0">
              <a:latin typeface="+mj-lt"/>
            </a:endParaRPr>
          </a:p>
          <a:p>
            <a:endParaRPr lang="en-US" sz="4000" dirty="0">
              <a:latin typeface="+mj-lt"/>
            </a:endParaRPr>
          </a:p>
          <a:p>
            <a:pPr marL="428608" indent="-428608">
              <a:lnSpc>
                <a:spcPct val="100000"/>
              </a:lnSpc>
              <a:buAutoNum type="alphaUcPeriod"/>
            </a:pPr>
            <a:r>
              <a:rPr lang="en-US" sz="2400" dirty="0">
                <a:latin typeface="+mj-lt"/>
              </a:rPr>
              <a:t>Session state</a:t>
            </a:r>
          </a:p>
          <a:p>
            <a:pPr marL="428608" indent="-428608">
              <a:lnSpc>
                <a:spcPct val="100000"/>
              </a:lnSpc>
              <a:buAutoNum type="alphaUcPeriod"/>
            </a:pPr>
            <a:r>
              <a:rPr lang="en-US" sz="2400" dirty="0">
                <a:latin typeface="+mj-lt"/>
              </a:rPr>
              <a:t>Shopping cart</a:t>
            </a:r>
          </a:p>
          <a:p>
            <a:pPr marL="428608" indent="-428608">
              <a:lnSpc>
                <a:spcPct val="100000"/>
              </a:lnSpc>
              <a:buAutoNum type="alphaUcPeriod"/>
            </a:pPr>
            <a:r>
              <a:rPr lang="en-US" sz="2400" dirty="0">
                <a:latin typeface="+mj-lt"/>
              </a:rPr>
              <a:t>Product catalog</a:t>
            </a:r>
          </a:p>
          <a:p>
            <a:pPr marL="428608" indent="-428608">
              <a:lnSpc>
                <a:spcPct val="100000"/>
              </a:lnSpc>
              <a:buAutoNum type="alphaUcPeriod"/>
            </a:pPr>
            <a:r>
              <a:rPr lang="en-US" sz="2400" dirty="0">
                <a:latin typeface="+mj-lt"/>
              </a:rPr>
              <a:t>Bank account balance</a:t>
            </a:r>
            <a:endParaRPr lang="en-US" sz="32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37</a:t>
            </a:fld>
            <a:endParaRPr lang="en-US"/>
          </a:p>
        </p:txBody>
      </p:sp>
    </p:spTree>
    <p:extLst>
      <p:ext uri="{BB962C8B-B14F-4D97-AF65-F5344CB8AC3E}">
        <p14:creationId xmlns:p14="http://schemas.microsoft.com/office/powerpoint/2010/main" val="269646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of the following objects are </a:t>
            </a:r>
            <a:r>
              <a:rPr lang="en-US" dirty="0">
                <a:solidFill>
                  <a:srgbClr val="000000"/>
                </a:solidFill>
                <a:latin typeface="+mj-lt"/>
              </a:rPr>
              <a:t>good</a:t>
            </a:r>
            <a:r>
              <a:rPr lang="en-US" dirty="0">
                <a:latin typeface="+mj-lt"/>
              </a:rPr>
              <a:t> candidates to store in a cache? (</a:t>
            </a:r>
            <a:r>
              <a:rPr lang="en-US" dirty="0">
                <a:solidFill>
                  <a:srgbClr val="000000"/>
                </a:solidFill>
                <a:latin typeface="+mj-lt"/>
              </a:rPr>
              <a:t>Select THREE.)</a:t>
            </a:r>
            <a:endParaRPr lang="en-US" dirty="0">
              <a:latin typeface="+mj-lt"/>
            </a:endParaRPr>
          </a:p>
          <a:p>
            <a:endParaRPr lang="en-US" sz="4000" dirty="0">
              <a:latin typeface="+mj-lt"/>
            </a:endParaRPr>
          </a:p>
          <a:p>
            <a:pPr marL="428608" indent="-428608">
              <a:lnSpc>
                <a:spcPct val="100000"/>
              </a:lnSpc>
              <a:buAutoNum type="alphaUcPeriod"/>
            </a:pPr>
            <a:r>
              <a:rPr lang="en-US" sz="2400" b="1" dirty="0">
                <a:solidFill>
                  <a:schemeClr val="accent3"/>
                </a:solidFill>
                <a:latin typeface="+mj-lt"/>
              </a:rPr>
              <a:t>Session state</a:t>
            </a:r>
          </a:p>
          <a:p>
            <a:pPr marL="428608" indent="-428608">
              <a:lnSpc>
                <a:spcPct val="100000"/>
              </a:lnSpc>
              <a:buAutoNum type="alphaUcPeriod"/>
            </a:pPr>
            <a:r>
              <a:rPr lang="en-US" sz="2400" b="1" dirty="0">
                <a:solidFill>
                  <a:schemeClr val="accent3"/>
                </a:solidFill>
                <a:latin typeface="+mj-lt"/>
              </a:rPr>
              <a:t>Shopping cart</a:t>
            </a:r>
          </a:p>
          <a:p>
            <a:pPr marL="428608" indent="-428608">
              <a:lnSpc>
                <a:spcPct val="100000"/>
              </a:lnSpc>
              <a:buAutoNum type="alphaUcPeriod"/>
            </a:pPr>
            <a:r>
              <a:rPr lang="en-US" sz="2400" b="1" dirty="0">
                <a:solidFill>
                  <a:schemeClr val="accent3"/>
                </a:solidFill>
                <a:latin typeface="+mj-lt"/>
              </a:rPr>
              <a:t>Product catalog</a:t>
            </a:r>
          </a:p>
          <a:p>
            <a:pPr marL="428608" indent="-428608">
              <a:lnSpc>
                <a:spcPct val="100000"/>
              </a:lnSpc>
              <a:buFont typeface="Arial" pitchFamily="34" charset="0"/>
              <a:buAutoNum type="alphaUcPeriod"/>
            </a:pPr>
            <a:r>
              <a:rPr lang="en-US" sz="2400" strike="sngStrike" dirty="0">
                <a:latin typeface="+mj-lt"/>
              </a:rPr>
              <a:t>Bank account balance </a:t>
            </a:r>
            <a:r>
              <a:rPr lang="en-US" sz="2400" dirty="0">
                <a:latin typeface="+mj-lt"/>
              </a:rPr>
              <a:t>(it is critical that this data is accurate and updated)</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38</a:t>
            </a:fld>
            <a:endParaRPr lang="en-US"/>
          </a:p>
        </p:txBody>
      </p:sp>
    </p:spTree>
    <p:extLst>
      <p:ext uri="{BB962C8B-B14F-4D97-AF65-F5344CB8AC3E}">
        <p14:creationId xmlns:p14="http://schemas.microsoft.com/office/powerpoint/2010/main" val="299821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of the following cache engines are supported by Amazon ElastiCache? (Select TWO.)</a:t>
            </a:r>
          </a:p>
          <a:p>
            <a:endParaRPr lang="en-US" sz="4000" dirty="0">
              <a:latin typeface="+mj-lt"/>
            </a:endParaRPr>
          </a:p>
          <a:p>
            <a:pPr marL="428608" indent="-428608">
              <a:lnSpc>
                <a:spcPct val="100000"/>
              </a:lnSpc>
              <a:buAutoNum type="alphaUcPeriod"/>
            </a:pPr>
            <a:r>
              <a:rPr lang="en-US" sz="2400" dirty="0">
                <a:latin typeface="+mj-lt"/>
              </a:rPr>
              <a:t>MySQL</a:t>
            </a:r>
          </a:p>
          <a:p>
            <a:pPr marL="428608" indent="-428608">
              <a:lnSpc>
                <a:spcPct val="100000"/>
              </a:lnSpc>
              <a:buAutoNum type="alphaUcPeriod"/>
            </a:pPr>
            <a:r>
              <a:rPr lang="en-US" sz="2400" dirty="0">
                <a:latin typeface="+mj-lt"/>
              </a:rPr>
              <a:t>Memcached</a:t>
            </a:r>
          </a:p>
          <a:p>
            <a:pPr marL="428608" indent="-428608">
              <a:lnSpc>
                <a:spcPct val="100000"/>
              </a:lnSpc>
              <a:buAutoNum type="alphaUcPeriod"/>
            </a:pPr>
            <a:r>
              <a:rPr lang="en-US" sz="2400" dirty="0">
                <a:latin typeface="+mj-lt"/>
              </a:rPr>
              <a:t>Redis</a:t>
            </a:r>
          </a:p>
          <a:p>
            <a:pPr marL="428608" indent="-428608">
              <a:lnSpc>
                <a:spcPct val="100000"/>
              </a:lnSpc>
              <a:buAutoNum type="alphaUcPeriod"/>
            </a:pPr>
            <a:r>
              <a:rPr lang="en-US" sz="2400" dirty="0">
                <a:latin typeface="+mj-lt"/>
              </a:rPr>
              <a:t>Couchbase</a:t>
            </a:r>
            <a:endParaRPr lang="en-US" sz="32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39</a:t>
            </a:fld>
            <a:endParaRPr lang="en-US"/>
          </a:p>
        </p:txBody>
      </p:sp>
    </p:spTree>
    <p:extLst>
      <p:ext uri="{BB962C8B-B14F-4D97-AF65-F5344CB8AC3E}">
        <p14:creationId xmlns:p14="http://schemas.microsoft.com/office/powerpoint/2010/main" val="653879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37A9F2-DF1E-42B3-83EA-6C87ADA985E3}"/>
              </a:ext>
            </a:extLst>
          </p:cNvPr>
          <p:cNvSpPr>
            <a:spLocks noGrp="1"/>
          </p:cNvSpPr>
          <p:nvPr>
            <p:ph type="title"/>
          </p:nvPr>
        </p:nvSpPr>
        <p:spPr/>
        <p:txBody>
          <a:bodyPr/>
          <a:lstStyle/>
          <a:p>
            <a:r>
              <a:rPr lang="en-US" dirty="0"/>
              <a:t>Amazon Elastic Block Store (Amazon EBS) Volume Types</a:t>
            </a:r>
          </a:p>
        </p:txBody>
      </p:sp>
      <p:graphicFrame>
        <p:nvGraphicFramePr>
          <p:cNvPr id="5" name="Table 4">
            <a:extLst>
              <a:ext uri="{FF2B5EF4-FFF2-40B4-BE49-F238E27FC236}">
                <a16:creationId xmlns:a16="http://schemas.microsoft.com/office/drawing/2014/main" id="{0370ABAC-E7FF-4E74-94C9-7BD9C8392BD8}"/>
              </a:ext>
            </a:extLst>
          </p:cNvPr>
          <p:cNvGraphicFramePr>
            <a:graphicFrameLocks noGrp="1"/>
          </p:cNvGraphicFramePr>
          <p:nvPr>
            <p:extLst>
              <p:ext uri="{D42A27DB-BD31-4B8C-83A1-F6EECF244321}">
                <p14:modId xmlns:p14="http://schemas.microsoft.com/office/powerpoint/2010/main" val="2650523406"/>
              </p:ext>
            </p:extLst>
          </p:nvPr>
        </p:nvGraphicFramePr>
        <p:xfrm>
          <a:off x="394323" y="2199269"/>
          <a:ext cx="11405676" cy="2433940"/>
        </p:xfrm>
        <a:graphic>
          <a:graphicData uri="http://schemas.openxmlformats.org/drawingml/2006/table">
            <a:tbl>
              <a:tblPr firstRow="1" bandRow="1">
                <a:tableStyleId>{5C22544A-7EE6-4342-B048-85BDC9FD1C3A}</a:tableStyleId>
              </a:tblPr>
              <a:tblGrid>
                <a:gridCol w="2259013">
                  <a:extLst>
                    <a:ext uri="{9D8B030D-6E8A-4147-A177-3AD203B41FA5}">
                      <a16:colId xmlns:a16="http://schemas.microsoft.com/office/drawing/2014/main" val="3005986539"/>
                    </a:ext>
                  </a:extLst>
                </a:gridCol>
                <a:gridCol w="2259013">
                  <a:extLst>
                    <a:ext uri="{9D8B030D-6E8A-4147-A177-3AD203B41FA5}">
                      <a16:colId xmlns:a16="http://schemas.microsoft.com/office/drawing/2014/main" val="62459987"/>
                    </a:ext>
                  </a:extLst>
                </a:gridCol>
                <a:gridCol w="2259013">
                  <a:extLst>
                    <a:ext uri="{9D8B030D-6E8A-4147-A177-3AD203B41FA5}">
                      <a16:colId xmlns:a16="http://schemas.microsoft.com/office/drawing/2014/main" val="4041369776"/>
                    </a:ext>
                  </a:extLst>
                </a:gridCol>
                <a:gridCol w="2259013">
                  <a:extLst>
                    <a:ext uri="{9D8B030D-6E8A-4147-A177-3AD203B41FA5}">
                      <a16:colId xmlns:a16="http://schemas.microsoft.com/office/drawing/2014/main" val="565943697"/>
                    </a:ext>
                  </a:extLst>
                </a:gridCol>
                <a:gridCol w="2369624">
                  <a:extLst>
                    <a:ext uri="{9D8B030D-6E8A-4147-A177-3AD203B41FA5}">
                      <a16:colId xmlns:a16="http://schemas.microsoft.com/office/drawing/2014/main" val="1951275349"/>
                    </a:ext>
                  </a:extLst>
                </a:gridCol>
              </a:tblGrid>
              <a:tr h="603168">
                <a:tc>
                  <a:txBody>
                    <a:bodyPr/>
                    <a:lstStyle/>
                    <a:p>
                      <a:endParaRPr lang="en-US" sz="1700" b="0" dirty="0">
                        <a:solidFill>
                          <a:schemeClr val="bg1"/>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t"/>
                      <a:r>
                        <a:rPr lang="en-US" sz="1500" dirty="0">
                          <a:effectLst/>
                          <a:latin typeface="Amazon Ember" charset="0"/>
                          <a:ea typeface="Amazon Ember" charset="0"/>
                          <a:cs typeface="Amazon Ember" charset="0"/>
                        </a:rPr>
                        <a:t>General Purpose SSD (gp2)</a:t>
                      </a:r>
                    </a:p>
                  </a:txBody>
                  <a:tcPr marL="101600" marR="11087" marT="11087" marB="11087" anchor="ctr">
                    <a:lnL w="12700" cmpd="sng">
                      <a:noFill/>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lumMod val="90000"/>
                        <a:lumOff val="10000"/>
                      </a:schemeClr>
                    </a:solidFill>
                  </a:tcPr>
                </a:tc>
                <a:tc>
                  <a:txBody>
                    <a:bodyPr/>
                    <a:lstStyle/>
                    <a:p>
                      <a:pPr algn="ctr" fontAlgn="t"/>
                      <a:r>
                        <a:rPr lang="en-US" sz="1500" dirty="0">
                          <a:effectLst/>
                          <a:latin typeface="Amazon Ember" charset="0"/>
                          <a:ea typeface="Amazon Ember" charset="0"/>
                          <a:cs typeface="Amazon Ember" charset="0"/>
                        </a:rPr>
                        <a:t>Provisioned IOPS SSD </a:t>
                      </a:r>
                    </a:p>
                    <a:p>
                      <a:pPr algn="ctr" fontAlgn="t"/>
                      <a:r>
                        <a:rPr lang="en-US" sz="1500" dirty="0">
                          <a:effectLst/>
                          <a:latin typeface="Amazon Ember" charset="0"/>
                          <a:ea typeface="Amazon Ember" charset="0"/>
                          <a:cs typeface="Amazon Ember" charset="0"/>
                        </a:rPr>
                        <a:t>(io1)</a:t>
                      </a:r>
                    </a:p>
                  </a:txBody>
                  <a:tcPr marL="101600" marR="11087" marT="11087" marB="1108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lumMod val="50000"/>
                      </a:schemeClr>
                    </a:solidFill>
                  </a:tcPr>
                </a:tc>
                <a:tc>
                  <a:txBody>
                    <a:bodyPr/>
                    <a:lstStyle/>
                    <a:p>
                      <a:pPr algn="ctr" fontAlgn="t"/>
                      <a:r>
                        <a:rPr lang="en-US" sz="1500" dirty="0">
                          <a:effectLst/>
                          <a:latin typeface="Amazon Ember" charset="0"/>
                          <a:ea typeface="Amazon Ember" charset="0"/>
                          <a:cs typeface="Amazon Ember" charset="0"/>
                        </a:rPr>
                        <a:t>Throughput Optimized HDD (st1)</a:t>
                      </a:r>
                    </a:p>
                  </a:txBody>
                  <a:tcPr marL="101600" marR="11087" marT="11087" marB="11087"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4">
                        <a:lumMod val="75000"/>
                      </a:schemeClr>
                    </a:solidFill>
                  </a:tcPr>
                </a:tc>
                <a:tc>
                  <a:txBody>
                    <a:bodyPr/>
                    <a:lstStyle/>
                    <a:p>
                      <a:pPr algn="ctr" fontAlgn="t"/>
                      <a:r>
                        <a:rPr lang="en-US" sz="1500" dirty="0">
                          <a:effectLst/>
                          <a:latin typeface="Amazon Ember" charset="0"/>
                          <a:ea typeface="Amazon Ember" charset="0"/>
                          <a:cs typeface="Amazon Ember" charset="0"/>
                        </a:rPr>
                        <a:t>Cold HDD </a:t>
                      </a:r>
                    </a:p>
                    <a:p>
                      <a:pPr algn="ctr" fontAlgn="t"/>
                      <a:r>
                        <a:rPr lang="en-US" sz="1500" dirty="0">
                          <a:effectLst/>
                          <a:latin typeface="Amazon Ember" charset="0"/>
                          <a:ea typeface="Amazon Ember" charset="0"/>
                          <a:cs typeface="Amazon Ember" charset="0"/>
                        </a:rPr>
                        <a:t>(sc1)</a:t>
                      </a:r>
                    </a:p>
                  </a:txBody>
                  <a:tcPr marL="101600" marR="11087" marT="11087" marB="11087" anchor="ctr">
                    <a:lnL w="190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736250437"/>
                  </a:ext>
                </a:extLst>
              </a:tr>
              <a:tr h="426681">
                <a:tc>
                  <a:txBody>
                    <a:bodyPr/>
                    <a:lstStyle/>
                    <a:p>
                      <a:pPr algn="ctr" fontAlgn="t"/>
                      <a:r>
                        <a:rPr lang="en-US" sz="1300" b="1" dirty="0">
                          <a:solidFill>
                            <a:schemeClr val="bg1"/>
                          </a:solidFill>
                          <a:effectLst/>
                          <a:latin typeface="Amazon Ember" charset="0"/>
                          <a:ea typeface="Amazon Ember" charset="0"/>
                          <a:cs typeface="Amazon Ember" charset="0"/>
                        </a:rPr>
                        <a:t>Max. Volume Size</a:t>
                      </a:r>
                      <a:endParaRPr lang="en-US" sz="1300" dirty="0">
                        <a:solidFill>
                          <a:schemeClr val="bg1"/>
                        </a:solidFill>
                        <a:effectLst/>
                        <a:latin typeface="Amazon Ember" charset="0"/>
                        <a:ea typeface="Amazon Ember" charset="0"/>
                        <a:cs typeface="Amazon Ember" charset="0"/>
                      </a:endParaRPr>
                    </a:p>
                  </a:txBody>
                  <a:tcPr marL="101600" marR="11087" marT="11087" marB="11087" anchor="ctr">
                    <a:lnL w="12700" cmpd="sng">
                      <a:noFill/>
                    </a:lnL>
                    <a:lnR w="12700" cmpd="sng">
                      <a:noFill/>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500" b="0" dirty="0">
                          <a:effectLst/>
                          <a:latin typeface="Amazon Ember" charset="0"/>
                          <a:ea typeface="Amazon Ember" charset="0"/>
                          <a:cs typeface="Amazon Ember" charset="0"/>
                        </a:rPr>
                        <a:t>16 TiB</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effectLst/>
                          <a:latin typeface="Amazon Ember" charset="0"/>
                          <a:ea typeface="Amazon Ember" charset="0"/>
                          <a:cs typeface="Amazon Ember" charset="0"/>
                        </a:rPr>
                        <a:t>16 TiB</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effectLst/>
                          <a:latin typeface="Amazon Ember" charset="0"/>
                          <a:ea typeface="Amazon Ember" charset="0"/>
                          <a:cs typeface="Amazon Ember" charset="0"/>
                        </a:rPr>
                        <a:t>16 TiB</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effectLst/>
                          <a:latin typeface="Amazon Ember" charset="0"/>
                          <a:ea typeface="Amazon Ember" charset="0"/>
                          <a:cs typeface="Amazon Ember" charset="0"/>
                        </a:rPr>
                        <a:t>16 TiB</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442901877"/>
                  </a:ext>
                </a:extLst>
              </a:tr>
              <a:tr h="426681">
                <a:tc>
                  <a:txBody>
                    <a:bodyPr/>
                    <a:lstStyle/>
                    <a:p>
                      <a:pPr algn="ctr" fontAlgn="t"/>
                      <a:r>
                        <a:rPr lang="en-US" sz="1300" b="1" dirty="0">
                          <a:solidFill>
                            <a:schemeClr val="bg1"/>
                          </a:solidFill>
                          <a:effectLst/>
                          <a:latin typeface="Amazon Ember" charset="0"/>
                          <a:ea typeface="Amazon Ember" charset="0"/>
                          <a:cs typeface="Amazon Ember" charset="0"/>
                        </a:rPr>
                        <a:t>Max. IOPS/Volume</a:t>
                      </a:r>
                      <a:endParaRPr lang="en-US" sz="1300" dirty="0">
                        <a:solidFill>
                          <a:schemeClr val="bg1"/>
                        </a:solidFill>
                        <a:effectLst/>
                        <a:latin typeface="Amazon Ember" charset="0"/>
                        <a:ea typeface="Amazon Ember" charset="0"/>
                        <a:cs typeface="Amazon Ember" charset="0"/>
                      </a:endParaRPr>
                    </a:p>
                  </a:txBody>
                  <a:tcPr marL="101600" marR="11087" marT="11087" marB="11087"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500" b="0" dirty="0">
                          <a:effectLst/>
                          <a:latin typeface="Amazon Ember" charset="0"/>
                          <a:ea typeface="Amazon Ember" charset="0"/>
                          <a:cs typeface="Amazon Ember" charset="0"/>
                        </a:rPr>
                        <a:t>10,000</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t"/>
                      <a:r>
                        <a:rPr lang="en-US" sz="1500" b="0" dirty="0">
                          <a:effectLst/>
                          <a:latin typeface="Amazon Ember" charset="0"/>
                          <a:ea typeface="Amazon Ember" charset="0"/>
                          <a:cs typeface="Amazon Ember" charset="0"/>
                        </a:rPr>
                        <a:t>32,000</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t"/>
                      <a:r>
                        <a:rPr lang="en-US" sz="1500" b="0" dirty="0">
                          <a:effectLst/>
                          <a:latin typeface="Amazon Ember" charset="0"/>
                          <a:ea typeface="Amazon Ember" charset="0"/>
                          <a:cs typeface="Amazon Ember" charset="0"/>
                        </a:rPr>
                        <a:t>500</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t"/>
                      <a:r>
                        <a:rPr lang="en-US" sz="1500" b="0" dirty="0">
                          <a:effectLst/>
                          <a:latin typeface="Amazon Ember" charset="0"/>
                          <a:ea typeface="Amazon Ember" charset="0"/>
                          <a:cs typeface="Amazon Ember" charset="0"/>
                        </a:rPr>
                        <a:t>250</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9532838"/>
                  </a:ext>
                </a:extLst>
              </a:tr>
              <a:tr h="462123">
                <a:tc>
                  <a:txBody>
                    <a:bodyPr/>
                    <a:lstStyle/>
                    <a:p>
                      <a:pPr algn="ctr" fontAlgn="t"/>
                      <a:r>
                        <a:rPr lang="en-US" sz="1300" b="1" dirty="0">
                          <a:solidFill>
                            <a:schemeClr val="bg1"/>
                          </a:solidFill>
                          <a:effectLst/>
                          <a:latin typeface="Amazon Ember" charset="0"/>
                          <a:ea typeface="Amazon Ember" charset="0"/>
                          <a:cs typeface="Amazon Ember" charset="0"/>
                        </a:rPr>
                        <a:t>Max. Throughput/Volume</a:t>
                      </a:r>
                      <a:endParaRPr lang="en-US" sz="1300" dirty="0">
                        <a:solidFill>
                          <a:schemeClr val="bg1"/>
                        </a:solidFill>
                        <a:effectLst/>
                        <a:latin typeface="Amazon Ember" charset="0"/>
                        <a:ea typeface="Amazon Ember" charset="0"/>
                        <a:cs typeface="Amazon Ember" charset="0"/>
                      </a:endParaRPr>
                    </a:p>
                  </a:txBody>
                  <a:tcPr marL="101600" marR="11087" marT="11087" marB="11087"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500" b="0" dirty="0">
                          <a:effectLst/>
                          <a:latin typeface="Amazon Ember" charset="0"/>
                          <a:ea typeface="Amazon Ember" charset="0"/>
                          <a:cs typeface="Amazon Ember" charset="0"/>
                        </a:rPr>
                        <a:t>160 MiB/s</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effectLst/>
                          <a:latin typeface="Amazon Ember" charset="0"/>
                          <a:ea typeface="Amazon Ember" charset="0"/>
                          <a:cs typeface="Amazon Ember" charset="0"/>
                        </a:rPr>
                        <a:t>500 MiB/s</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effectLst/>
                          <a:latin typeface="Amazon Ember" charset="0"/>
                          <a:ea typeface="Amazon Ember" charset="0"/>
                          <a:cs typeface="Amazon Ember" charset="0"/>
                        </a:rPr>
                        <a:t>500 MiB/s</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tc>
                  <a:txBody>
                    <a:bodyPr/>
                    <a:lstStyle/>
                    <a:p>
                      <a:pPr algn="ctr" fontAlgn="t"/>
                      <a:r>
                        <a:rPr lang="en-US" sz="1500" b="0" dirty="0">
                          <a:effectLst/>
                          <a:latin typeface="Amazon Ember" charset="0"/>
                          <a:ea typeface="Amazon Ember" charset="0"/>
                          <a:cs typeface="Amazon Ember" charset="0"/>
                        </a:rPr>
                        <a:t>250 MiB/s</a:t>
                      </a:r>
                    </a:p>
                  </a:txBody>
                  <a:tcPr marL="101600" marR="11087" marT="11087" marB="11087"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2323583632"/>
                  </a:ext>
                </a:extLst>
              </a:tr>
              <a:tr h="515287">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1300" b="1" dirty="0">
                          <a:solidFill>
                            <a:schemeClr val="bg1"/>
                          </a:solidFill>
                          <a:effectLst/>
                          <a:latin typeface="Amazon Ember" charset="0"/>
                          <a:ea typeface="Amazon Ember" charset="0"/>
                          <a:cs typeface="Amazon Ember" charset="0"/>
                        </a:rPr>
                        <a:t>Dominant Performance Attribute</a:t>
                      </a:r>
                    </a:p>
                  </a:txBody>
                  <a:tcPr marL="152400" marR="76200" marT="38100" marB="38100" anchor="ctr">
                    <a:lnL w="12700" cmpd="sng">
                      <a:noFill/>
                    </a:lnL>
                    <a:lnR w="12700" cmpd="sng">
                      <a:noFill/>
                    </a:lnR>
                    <a:lnT w="19050" cap="flat" cmpd="sng" algn="ctr">
                      <a:solidFill>
                        <a:schemeClr val="bg1"/>
                      </a:solidFill>
                      <a:prstDash val="solid"/>
                      <a:round/>
                      <a:headEnd type="none" w="med" len="med"/>
                      <a:tailEnd type="none" w="med" len="med"/>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t"/>
                      <a:r>
                        <a:rPr lang="en-US" sz="1500" b="0" dirty="0">
                          <a:effectLst/>
                          <a:latin typeface="Amazon Ember" charset="0"/>
                          <a:ea typeface="Amazon Ember" charset="0"/>
                          <a:cs typeface="Amazon Ember" charset="0"/>
                        </a:rPr>
                        <a:t>IOPS</a:t>
                      </a:r>
                    </a:p>
                  </a:txBody>
                  <a:tcPr marL="101600" marR="11087" marT="11087" marB="11087" anchor="ctr">
                    <a:lnL w="12700" cmpd="sng">
                      <a:noFill/>
                    </a:lnL>
                    <a:lnR w="12700" cmpd="sng">
                      <a:noFill/>
                    </a:lnR>
                    <a:lnT w="12700" cmpd="sng">
                      <a:noFill/>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500" b="0" dirty="0">
                          <a:effectLst/>
                          <a:latin typeface="Amazon Ember" charset="0"/>
                          <a:ea typeface="Amazon Ember" charset="0"/>
                          <a:cs typeface="Amazon Ember" charset="0"/>
                        </a:rPr>
                        <a:t>IOPS</a:t>
                      </a:r>
                    </a:p>
                  </a:txBody>
                  <a:tcPr marL="101600" marR="11087" marT="11087" marB="11087" anchor="ctr">
                    <a:lnL w="12700" cmpd="sng">
                      <a:noFill/>
                    </a:lnL>
                    <a:lnR w="12700" cmpd="sng">
                      <a:noFill/>
                    </a:lnR>
                    <a:lnT w="12700" cmpd="sng">
                      <a:noFill/>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500" b="0" dirty="0">
                          <a:effectLst/>
                          <a:latin typeface="Amazon Ember" charset="0"/>
                          <a:ea typeface="Amazon Ember" charset="0"/>
                          <a:cs typeface="Amazon Ember" charset="0"/>
                        </a:rPr>
                        <a:t>MiB/s</a:t>
                      </a:r>
                    </a:p>
                  </a:txBody>
                  <a:tcPr marL="101600" marR="11087" marT="11087" marB="11087" anchor="ctr">
                    <a:lnL w="12700" cmpd="sng">
                      <a:noFill/>
                    </a:lnL>
                    <a:lnR w="12700" cmpd="sng">
                      <a:noFill/>
                    </a:lnR>
                    <a:lnT w="12700" cmpd="sng">
                      <a:noFill/>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t"/>
                      <a:r>
                        <a:rPr lang="en-US" sz="1500" b="0" dirty="0">
                          <a:effectLst/>
                          <a:latin typeface="Amazon Ember" charset="0"/>
                          <a:ea typeface="Amazon Ember" charset="0"/>
                          <a:cs typeface="Amazon Ember" charset="0"/>
                        </a:rPr>
                        <a:t>MiB/s</a:t>
                      </a:r>
                    </a:p>
                  </a:txBody>
                  <a:tcPr marL="101600" marR="11087" marT="11087" marB="11087" anchor="ctr">
                    <a:lnL w="12700" cmpd="sng">
                      <a:noFill/>
                    </a:lnL>
                    <a:lnR w="12700" cmpd="sng">
                      <a:noFill/>
                    </a:lnR>
                    <a:lnT w="12700" cmpd="sng">
                      <a:noFill/>
                    </a:lnT>
                    <a:lnB w="12700" cap="flat" cmpd="sng" algn="ctr">
                      <a:solidFill>
                        <a:srgbClr val="D232A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8629030"/>
                  </a:ext>
                </a:extLst>
              </a:tr>
            </a:tbl>
          </a:graphicData>
        </a:graphic>
      </p:graphicFrame>
      <p:cxnSp>
        <p:nvCxnSpPr>
          <p:cNvPr id="7" name="Straight Connector 6">
            <a:extLst>
              <a:ext uri="{FF2B5EF4-FFF2-40B4-BE49-F238E27FC236}">
                <a16:creationId xmlns:a16="http://schemas.microsoft.com/office/drawing/2014/main" id="{976EAFF2-9D4E-F242-A16D-314122C68E32}"/>
              </a:ext>
            </a:extLst>
          </p:cNvPr>
          <p:cNvCxnSpPr>
            <a:cxnSpLocks/>
          </p:cNvCxnSpPr>
          <p:nvPr/>
        </p:nvCxnSpPr>
        <p:spPr>
          <a:xfrm>
            <a:off x="393162" y="4633209"/>
            <a:ext cx="11405676" cy="0"/>
          </a:xfrm>
          <a:prstGeom prst="line">
            <a:avLst/>
          </a:prstGeom>
          <a:ln w="127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3" name="Slide Number Placeholder 2"/>
          <p:cNvSpPr>
            <a:spLocks noGrp="1"/>
          </p:cNvSpPr>
          <p:nvPr>
            <p:ph type="sldNum" sz="quarter" idx="12"/>
          </p:nvPr>
        </p:nvSpPr>
        <p:spPr/>
        <p:txBody>
          <a:bodyPr/>
          <a:lstStyle/>
          <a:p>
            <a:fld id="{B6A95138-A96E-2F42-A959-2EFD44FE4AB7}" type="slidenum">
              <a:rPr lang="en-US" smtClean="0"/>
              <a:t>4</a:t>
            </a:fld>
            <a:endParaRPr lang="en-US"/>
          </a:p>
        </p:txBody>
      </p:sp>
    </p:spTree>
    <p:custDataLst>
      <p:tags r:id="rId1"/>
    </p:custDataLst>
    <p:extLst>
      <p:ext uri="{BB962C8B-B14F-4D97-AF65-F5344CB8AC3E}">
        <p14:creationId xmlns:p14="http://schemas.microsoft.com/office/powerpoint/2010/main" val="2587658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of the following cache engines are supported by Amazon ElastiCache? (Select TWO.)</a:t>
            </a:r>
          </a:p>
          <a:p>
            <a:endParaRPr lang="en-US" sz="4000" dirty="0">
              <a:latin typeface="+mj-lt"/>
            </a:endParaRPr>
          </a:p>
          <a:p>
            <a:pPr marL="428608" indent="-428608">
              <a:lnSpc>
                <a:spcPct val="100000"/>
              </a:lnSpc>
              <a:buAutoNum type="alphaUcPeriod"/>
            </a:pPr>
            <a:r>
              <a:rPr lang="en-US" sz="2400" strike="sngStrike" dirty="0">
                <a:latin typeface="+mj-lt"/>
              </a:rPr>
              <a:t>MySQL</a:t>
            </a:r>
          </a:p>
          <a:p>
            <a:pPr marL="428608" indent="-428608">
              <a:lnSpc>
                <a:spcPct val="100000"/>
              </a:lnSpc>
              <a:buAutoNum type="alphaUcPeriod"/>
            </a:pPr>
            <a:r>
              <a:rPr lang="en-US" sz="2400" b="1" dirty="0">
                <a:solidFill>
                  <a:schemeClr val="accent3"/>
                </a:solidFill>
                <a:latin typeface="+mj-lt"/>
              </a:rPr>
              <a:t>Memcached</a:t>
            </a:r>
          </a:p>
          <a:p>
            <a:pPr marL="428608" indent="-428608">
              <a:lnSpc>
                <a:spcPct val="100000"/>
              </a:lnSpc>
              <a:buAutoNum type="alphaUcPeriod"/>
            </a:pPr>
            <a:r>
              <a:rPr lang="en-US" sz="2400" b="1" dirty="0">
                <a:solidFill>
                  <a:schemeClr val="accent3"/>
                </a:solidFill>
                <a:latin typeface="+mj-lt"/>
              </a:rPr>
              <a:t>Redis</a:t>
            </a:r>
          </a:p>
          <a:p>
            <a:pPr marL="428608" indent="-428608">
              <a:lnSpc>
                <a:spcPct val="100000"/>
              </a:lnSpc>
              <a:buAutoNum type="alphaUcPeriod"/>
            </a:pPr>
            <a:r>
              <a:rPr lang="en-US" sz="2400" strike="sngStrike" dirty="0">
                <a:latin typeface="+mj-lt"/>
              </a:rPr>
              <a:t>Couchbase</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40</a:t>
            </a:fld>
            <a:endParaRPr lang="en-US"/>
          </a:p>
        </p:txBody>
      </p:sp>
    </p:spTree>
    <p:extLst>
      <p:ext uri="{BB962C8B-B14F-4D97-AF65-F5344CB8AC3E}">
        <p14:creationId xmlns:p14="http://schemas.microsoft.com/office/powerpoint/2010/main" val="495390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000" dirty="0"/>
              <a:t>Designing Solutions </a:t>
            </a:r>
            <a:br>
              <a:rPr lang="en-US" sz="5000" dirty="0"/>
            </a:br>
            <a:r>
              <a:rPr lang="en-US" sz="5000" dirty="0"/>
              <a:t>for Elasticity and Scaling</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Tree>
    <p:extLst>
      <p:ext uri="{BB962C8B-B14F-4D97-AF65-F5344CB8AC3E}">
        <p14:creationId xmlns:p14="http://schemas.microsoft.com/office/powerpoint/2010/main" val="2372626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90FD-926C-BD4D-8727-A116EDA53E33}"/>
              </a:ext>
            </a:extLst>
          </p:cNvPr>
          <p:cNvSpPr>
            <a:spLocks noGrp="1"/>
          </p:cNvSpPr>
          <p:nvPr>
            <p:ph type="title"/>
          </p:nvPr>
        </p:nvSpPr>
        <p:spPr/>
        <p:txBody>
          <a:bodyPr/>
          <a:lstStyle/>
          <a:p>
            <a:r>
              <a:rPr lang="en-US" dirty="0"/>
              <a:t>Vertical versus Horizontal Scaling</a:t>
            </a:r>
          </a:p>
        </p:txBody>
      </p:sp>
      <p:sp>
        <p:nvSpPr>
          <p:cNvPr id="3" name="Content Placeholder 2">
            <a:extLst>
              <a:ext uri="{FF2B5EF4-FFF2-40B4-BE49-F238E27FC236}">
                <a16:creationId xmlns:a16="http://schemas.microsoft.com/office/drawing/2014/main" id="{D700DE00-ED01-604C-913D-8FC4998ED504}"/>
              </a:ext>
            </a:extLst>
          </p:cNvPr>
          <p:cNvSpPr txBox="1">
            <a:spLocks/>
          </p:cNvSpPr>
          <p:nvPr/>
        </p:nvSpPr>
        <p:spPr>
          <a:xfrm>
            <a:off x="617686" y="1525502"/>
            <a:ext cx="4499618" cy="2214565"/>
          </a:xfrm>
          <a:prstGeom prst="rect">
            <a:avLst/>
          </a:prstGeom>
        </p:spPr>
        <p:txBody>
          <a:bodyPr>
            <a:norm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2333" b="1" dirty="0">
                <a:latin typeface="+mj-lt"/>
              </a:rPr>
              <a:t>Vertical scaling</a:t>
            </a:r>
            <a:r>
              <a:rPr lang="en-US" sz="2333" dirty="0">
                <a:latin typeface="+mj-lt"/>
                <a:sym typeface="Wingdings" panose="05000000000000000000" pitchFamily="2" charset="2"/>
              </a:rPr>
              <a:t/>
            </a:r>
            <a:br>
              <a:rPr lang="en-US" sz="2333" dirty="0">
                <a:latin typeface="+mj-lt"/>
                <a:sym typeface="Wingdings" panose="05000000000000000000" pitchFamily="2" charset="2"/>
              </a:rPr>
            </a:br>
            <a:r>
              <a:rPr lang="en-US" sz="2333" dirty="0">
                <a:latin typeface="+mj-lt"/>
                <a:sym typeface="Wingdings" panose="05000000000000000000" pitchFamily="2" charset="2"/>
              </a:rPr>
              <a:t>(</a:t>
            </a:r>
            <a:r>
              <a:rPr lang="en-US" sz="2333" dirty="0">
                <a:latin typeface="+mj-lt"/>
              </a:rPr>
              <a:t>Scale up and down)</a:t>
            </a:r>
          </a:p>
          <a:p>
            <a:pPr marL="0" lvl="1">
              <a:spcBef>
                <a:spcPts val="1500"/>
              </a:spcBef>
              <a:spcAft>
                <a:spcPts val="667"/>
              </a:spcAft>
            </a:pPr>
            <a:r>
              <a:rPr lang="en-US" sz="2000" dirty="0">
                <a:latin typeface="+mj-lt"/>
              </a:rPr>
              <a:t>Change in the specifications of instances (more CPU, memory</a:t>
            </a:r>
            <a:r>
              <a:rPr lang="en-US" sz="2000" dirty="0">
                <a:solidFill>
                  <a:srgbClr val="000000"/>
                </a:solidFill>
                <a:latin typeface="+mj-lt"/>
              </a:rPr>
              <a:t>)</a:t>
            </a:r>
            <a:endParaRPr lang="en-US" sz="2000" dirty="0">
              <a:solidFill>
                <a:srgbClr val="05AD12"/>
              </a:solidFill>
              <a:latin typeface="+mj-lt"/>
            </a:endParaRPr>
          </a:p>
        </p:txBody>
      </p:sp>
      <p:sp>
        <p:nvSpPr>
          <p:cNvPr id="4" name="Content Placeholder 2">
            <a:extLst>
              <a:ext uri="{FF2B5EF4-FFF2-40B4-BE49-F238E27FC236}">
                <a16:creationId xmlns:a16="http://schemas.microsoft.com/office/drawing/2014/main" id="{5049ED4E-0F2D-C843-8001-612AAB2AF4D9}"/>
              </a:ext>
            </a:extLst>
          </p:cNvPr>
          <p:cNvSpPr txBox="1">
            <a:spLocks/>
          </p:cNvSpPr>
          <p:nvPr/>
        </p:nvSpPr>
        <p:spPr>
          <a:xfrm>
            <a:off x="6404180" y="1506370"/>
            <a:ext cx="4509348" cy="2155856"/>
          </a:xfrm>
          <a:prstGeom prst="rect">
            <a:avLst/>
          </a:prstGeom>
        </p:spPr>
        <p:txBody>
          <a:bodyPr vert="horz" lIns="101600" tIns="50800" rIns="101600" bIns="50800" rtlCol="0">
            <a:normAutofit/>
          </a:bodyPr>
          <a:lstStyle>
            <a:lvl1pPr marL="342900" indent="-342900" algn="l" defTabSz="457200" rtl="0" eaLnBrk="1" latinLnBrk="0" hangingPunct="1">
              <a:spcBef>
                <a:spcPct val="20000"/>
              </a:spcBef>
              <a:buFontTx/>
              <a:buBlip>
                <a:blip r:embed="rId3"/>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761970">
              <a:lnSpc>
                <a:spcPct val="90000"/>
              </a:lnSpc>
              <a:spcBef>
                <a:spcPts val="833"/>
              </a:spcBef>
              <a:buNone/>
            </a:pPr>
            <a:r>
              <a:rPr lang="en-US" sz="2333" b="1" dirty="0">
                <a:latin typeface="+mj-lt"/>
                <a:ea typeface="Amazon Ember Light" charset="0"/>
                <a:cs typeface="Amazon Ember Light" charset="0"/>
              </a:rPr>
              <a:t>Horizontal scaling </a:t>
            </a:r>
            <a:r>
              <a:rPr lang="en-US" sz="2333" dirty="0">
                <a:latin typeface="+mj-lt"/>
                <a:ea typeface="Amazon Ember Light" charset="0"/>
                <a:cs typeface="Amazon Ember Light" charset="0"/>
              </a:rPr>
              <a:t/>
            </a:r>
            <a:br>
              <a:rPr lang="en-US" sz="2333" dirty="0">
                <a:latin typeface="+mj-lt"/>
                <a:ea typeface="Amazon Ember Light" charset="0"/>
                <a:cs typeface="Amazon Ember Light" charset="0"/>
              </a:rPr>
            </a:br>
            <a:r>
              <a:rPr lang="en-US" sz="2333" dirty="0">
                <a:latin typeface="+mj-lt"/>
                <a:ea typeface="Amazon Ember" panose="020B0603020204020204" pitchFamily="34" charset="0"/>
                <a:cs typeface="Amazon Ember" panose="020B0603020204020204" pitchFamily="34" charset="0"/>
              </a:rPr>
              <a:t>(</a:t>
            </a:r>
            <a:r>
              <a:rPr lang="en-US" sz="2333" dirty="0">
                <a:latin typeface="+mj-lt"/>
                <a:ea typeface="Amazon Ember" panose="020B0603020204020204" pitchFamily="34" charset="0"/>
                <a:cs typeface="Amazon Ember" panose="020B0603020204020204" pitchFamily="34" charset="0"/>
                <a:sym typeface="Wingdings" panose="05000000000000000000" pitchFamily="2" charset="2"/>
              </a:rPr>
              <a:t>Scale in and out)</a:t>
            </a:r>
            <a:endParaRPr lang="en-US" sz="2333" dirty="0">
              <a:latin typeface="+mj-lt"/>
              <a:ea typeface="Amazon Ember" panose="020B0603020204020204" pitchFamily="34" charset="0"/>
              <a:cs typeface="Amazon Ember" panose="020B0603020204020204" pitchFamily="34" charset="0"/>
            </a:endParaRPr>
          </a:p>
          <a:p>
            <a:pPr marL="0" lvl="1" indent="0" defTabSz="761970">
              <a:lnSpc>
                <a:spcPct val="90000"/>
              </a:lnSpc>
              <a:spcBef>
                <a:spcPts val="1500"/>
              </a:spcBef>
              <a:spcAft>
                <a:spcPts val="667"/>
              </a:spcAft>
              <a:buNone/>
            </a:pPr>
            <a:r>
              <a:rPr lang="en-US" dirty="0">
                <a:latin typeface="+mj-lt"/>
                <a:ea typeface="Amazon Ember Light" charset="0"/>
                <a:cs typeface="Amazon Ember Light" charset="0"/>
              </a:rPr>
              <a:t>Change in the number of instances (add and remove instances as needed​</a:t>
            </a:r>
            <a:r>
              <a:rPr lang="en-US" dirty="0">
                <a:solidFill>
                  <a:srgbClr val="000000"/>
                </a:solidFill>
                <a:latin typeface="+mj-lt"/>
                <a:ea typeface="Amazon Ember Light" charset="0"/>
                <a:cs typeface="Amazon Ember Light" charset="0"/>
              </a:rPr>
              <a:t>).</a:t>
            </a:r>
            <a:r>
              <a:rPr lang="en-US" dirty="0">
                <a:latin typeface="+mj-lt"/>
                <a:ea typeface="Amazon Ember Light" charset="0"/>
                <a:cs typeface="Amazon Ember Light" charset="0"/>
              </a:rPr>
              <a:t>​</a:t>
            </a:r>
          </a:p>
        </p:txBody>
      </p:sp>
      <p:grpSp>
        <p:nvGrpSpPr>
          <p:cNvPr id="5" name="Group 4">
            <a:extLst>
              <a:ext uri="{FF2B5EF4-FFF2-40B4-BE49-F238E27FC236}">
                <a16:creationId xmlns:a16="http://schemas.microsoft.com/office/drawing/2014/main" id="{BF22BEFA-743A-0941-A9B7-098FDD1B2C89}"/>
              </a:ext>
            </a:extLst>
          </p:cNvPr>
          <p:cNvGrpSpPr/>
          <p:nvPr/>
        </p:nvGrpSpPr>
        <p:grpSpPr>
          <a:xfrm>
            <a:off x="1569276" y="4186161"/>
            <a:ext cx="3248979" cy="1108527"/>
            <a:chOff x="808409" y="3037698"/>
            <a:chExt cx="2924081" cy="997674"/>
          </a:xfrm>
        </p:grpSpPr>
        <p:pic>
          <p:nvPicPr>
            <p:cNvPr id="6" name="Picture 5">
              <a:extLst>
                <a:ext uri="{FF2B5EF4-FFF2-40B4-BE49-F238E27FC236}">
                  <a16:creationId xmlns:a16="http://schemas.microsoft.com/office/drawing/2014/main" id="{BD962F99-1D52-E84F-B2F3-2459AB2435F7}"/>
                </a:ext>
              </a:extLst>
            </p:cNvPr>
            <p:cNvPicPr>
              <a:picLocks noChangeAspect="1"/>
            </p:cNvPicPr>
            <p:nvPr/>
          </p:nvPicPr>
          <p:blipFill>
            <a:blip r:embed="rId4"/>
            <a:stretch>
              <a:fillRect/>
            </a:stretch>
          </p:blipFill>
          <p:spPr>
            <a:xfrm>
              <a:off x="808409" y="3282994"/>
              <a:ext cx="471496" cy="507081"/>
            </a:xfrm>
            <a:prstGeom prst="rect">
              <a:avLst/>
            </a:prstGeom>
          </p:spPr>
        </p:pic>
        <p:sp>
          <p:nvSpPr>
            <p:cNvPr id="7" name="Right Arrow 6">
              <a:extLst>
                <a:ext uri="{FF2B5EF4-FFF2-40B4-BE49-F238E27FC236}">
                  <a16:creationId xmlns:a16="http://schemas.microsoft.com/office/drawing/2014/main" id="{6DDA9F7A-58E5-764F-818D-717790F68099}"/>
                </a:ext>
              </a:extLst>
            </p:cNvPr>
            <p:cNvSpPr/>
            <p:nvPr/>
          </p:nvSpPr>
          <p:spPr>
            <a:xfrm>
              <a:off x="1436344" y="3319348"/>
              <a:ext cx="1189219" cy="373626"/>
            </a:xfrm>
            <a:prstGeom prst="rightArrow">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a:extLst>
                <a:ext uri="{FF2B5EF4-FFF2-40B4-BE49-F238E27FC236}">
                  <a16:creationId xmlns:a16="http://schemas.microsoft.com/office/drawing/2014/main" id="{971F033C-734D-414D-8A7D-2B5E38D3EF6A}"/>
                </a:ext>
              </a:extLst>
            </p:cNvPr>
            <p:cNvPicPr>
              <a:picLocks noChangeAspect="1"/>
            </p:cNvPicPr>
            <p:nvPr/>
          </p:nvPicPr>
          <p:blipFill>
            <a:blip r:embed="rId4"/>
            <a:stretch>
              <a:fillRect/>
            </a:stretch>
          </p:blipFill>
          <p:spPr>
            <a:xfrm>
              <a:off x="2804829" y="3037698"/>
              <a:ext cx="927661" cy="997674"/>
            </a:xfrm>
            <a:prstGeom prst="rect">
              <a:avLst/>
            </a:prstGeom>
          </p:spPr>
        </p:pic>
      </p:grpSp>
      <p:pic>
        <p:nvPicPr>
          <p:cNvPr id="9" name="Picture 8">
            <a:extLst>
              <a:ext uri="{FF2B5EF4-FFF2-40B4-BE49-F238E27FC236}">
                <a16:creationId xmlns:a16="http://schemas.microsoft.com/office/drawing/2014/main" id="{1DCB2E03-A804-4042-8EBF-E54064CA760B}"/>
              </a:ext>
            </a:extLst>
          </p:cNvPr>
          <p:cNvPicPr>
            <a:picLocks noChangeAspect="1"/>
          </p:cNvPicPr>
          <p:nvPr/>
        </p:nvPicPr>
        <p:blipFill>
          <a:blip r:embed="rId4"/>
          <a:stretch>
            <a:fillRect/>
          </a:stretch>
        </p:blipFill>
        <p:spPr>
          <a:xfrm>
            <a:off x="6851713" y="4434635"/>
            <a:ext cx="543563" cy="584586"/>
          </a:xfrm>
          <a:prstGeom prst="rect">
            <a:avLst/>
          </a:prstGeom>
        </p:spPr>
      </p:pic>
      <p:sp>
        <p:nvSpPr>
          <p:cNvPr id="10" name="Right Arrow 9">
            <a:extLst>
              <a:ext uri="{FF2B5EF4-FFF2-40B4-BE49-F238E27FC236}">
                <a16:creationId xmlns:a16="http://schemas.microsoft.com/office/drawing/2014/main" id="{93BA9E87-8B17-B044-9C83-AD1CEA296571}"/>
              </a:ext>
            </a:extLst>
          </p:cNvPr>
          <p:cNvSpPr/>
          <p:nvPr/>
        </p:nvSpPr>
        <p:spPr>
          <a:xfrm>
            <a:off x="7563906" y="4483316"/>
            <a:ext cx="1321354" cy="415140"/>
          </a:xfrm>
          <a:prstGeom prst="rightArrow">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11" name="Group 10">
            <a:extLst>
              <a:ext uri="{FF2B5EF4-FFF2-40B4-BE49-F238E27FC236}">
                <a16:creationId xmlns:a16="http://schemas.microsoft.com/office/drawing/2014/main" id="{A7803864-CC12-5E45-9396-607E64BAD683}"/>
              </a:ext>
            </a:extLst>
          </p:cNvPr>
          <p:cNvGrpSpPr/>
          <p:nvPr/>
        </p:nvGrpSpPr>
        <p:grpSpPr>
          <a:xfrm>
            <a:off x="9123627" y="3734143"/>
            <a:ext cx="1904403" cy="1934123"/>
            <a:chOff x="7277051" y="2869603"/>
            <a:chExt cx="1713962" cy="1740710"/>
          </a:xfrm>
        </p:grpSpPr>
        <p:grpSp>
          <p:nvGrpSpPr>
            <p:cNvPr id="12" name="Group 11">
              <a:extLst>
                <a:ext uri="{FF2B5EF4-FFF2-40B4-BE49-F238E27FC236}">
                  <a16:creationId xmlns:a16="http://schemas.microsoft.com/office/drawing/2014/main" id="{11E644AA-863E-5946-BA90-97F95506C4C6}"/>
                </a:ext>
              </a:extLst>
            </p:cNvPr>
            <p:cNvGrpSpPr/>
            <p:nvPr/>
          </p:nvGrpSpPr>
          <p:grpSpPr>
            <a:xfrm>
              <a:off x="7277051" y="2869603"/>
              <a:ext cx="1700085" cy="526127"/>
              <a:chOff x="7277051" y="2869603"/>
              <a:chExt cx="1700085" cy="526127"/>
            </a:xfrm>
          </p:grpSpPr>
          <p:pic>
            <p:nvPicPr>
              <p:cNvPr id="21" name="Picture 20">
                <a:extLst>
                  <a:ext uri="{FF2B5EF4-FFF2-40B4-BE49-F238E27FC236}">
                    <a16:creationId xmlns:a16="http://schemas.microsoft.com/office/drawing/2014/main" id="{E6EB86D5-EDE7-FD44-85E1-BFCC4F839F63}"/>
                  </a:ext>
                </a:extLst>
              </p:cNvPr>
              <p:cNvPicPr>
                <a:picLocks noChangeAspect="1"/>
              </p:cNvPicPr>
              <p:nvPr/>
            </p:nvPicPr>
            <p:blipFill>
              <a:blip r:embed="rId4"/>
              <a:stretch>
                <a:fillRect/>
              </a:stretch>
            </p:blipFill>
            <p:spPr>
              <a:xfrm>
                <a:off x="7277051" y="2869603"/>
                <a:ext cx="489206" cy="526127"/>
              </a:xfrm>
              <a:prstGeom prst="rect">
                <a:avLst/>
              </a:prstGeom>
            </p:spPr>
          </p:pic>
          <p:pic>
            <p:nvPicPr>
              <p:cNvPr id="22" name="Picture 21">
                <a:extLst>
                  <a:ext uri="{FF2B5EF4-FFF2-40B4-BE49-F238E27FC236}">
                    <a16:creationId xmlns:a16="http://schemas.microsoft.com/office/drawing/2014/main" id="{CB5BE2CC-6497-2942-B7F6-B40C0831B648}"/>
                  </a:ext>
                </a:extLst>
              </p:cNvPr>
              <p:cNvPicPr>
                <a:picLocks noChangeAspect="1"/>
              </p:cNvPicPr>
              <p:nvPr/>
            </p:nvPicPr>
            <p:blipFill>
              <a:blip r:embed="rId4"/>
              <a:stretch>
                <a:fillRect/>
              </a:stretch>
            </p:blipFill>
            <p:spPr>
              <a:xfrm>
                <a:off x="7882491" y="2869603"/>
                <a:ext cx="489206" cy="526127"/>
              </a:xfrm>
              <a:prstGeom prst="rect">
                <a:avLst/>
              </a:prstGeom>
            </p:spPr>
          </p:pic>
          <p:pic>
            <p:nvPicPr>
              <p:cNvPr id="23" name="Picture 22">
                <a:extLst>
                  <a:ext uri="{FF2B5EF4-FFF2-40B4-BE49-F238E27FC236}">
                    <a16:creationId xmlns:a16="http://schemas.microsoft.com/office/drawing/2014/main" id="{BDB6FB42-8EA5-3C43-A24E-E8BEE65C0986}"/>
                  </a:ext>
                </a:extLst>
              </p:cNvPr>
              <p:cNvPicPr>
                <a:picLocks noChangeAspect="1"/>
              </p:cNvPicPr>
              <p:nvPr/>
            </p:nvPicPr>
            <p:blipFill>
              <a:blip r:embed="rId4"/>
              <a:stretch>
                <a:fillRect/>
              </a:stretch>
            </p:blipFill>
            <p:spPr>
              <a:xfrm>
                <a:off x="8487930" y="2869603"/>
                <a:ext cx="489206" cy="526127"/>
              </a:xfrm>
              <a:prstGeom prst="rect">
                <a:avLst/>
              </a:prstGeom>
            </p:spPr>
          </p:pic>
        </p:grpSp>
        <p:grpSp>
          <p:nvGrpSpPr>
            <p:cNvPr id="13" name="Group 12">
              <a:extLst>
                <a:ext uri="{FF2B5EF4-FFF2-40B4-BE49-F238E27FC236}">
                  <a16:creationId xmlns:a16="http://schemas.microsoft.com/office/drawing/2014/main" id="{BA284138-0CDA-0D46-9980-7C57F39BAFD1}"/>
                </a:ext>
              </a:extLst>
            </p:cNvPr>
            <p:cNvGrpSpPr/>
            <p:nvPr/>
          </p:nvGrpSpPr>
          <p:grpSpPr>
            <a:xfrm>
              <a:off x="7281211" y="3478511"/>
              <a:ext cx="1700085" cy="526127"/>
              <a:chOff x="7277051" y="2869603"/>
              <a:chExt cx="1700085" cy="526127"/>
            </a:xfrm>
          </p:grpSpPr>
          <p:pic>
            <p:nvPicPr>
              <p:cNvPr id="18" name="Picture 17">
                <a:extLst>
                  <a:ext uri="{FF2B5EF4-FFF2-40B4-BE49-F238E27FC236}">
                    <a16:creationId xmlns:a16="http://schemas.microsoft.com/office/drawing/2014/main" id="{358D073D-809C-CF41-BF95-E748C5B0A81D}"/>
                  </a:ext>
                </a:extLst>
              </p:cNvPr>
              <p:cNvPicPr>
                <a:picLocks noChangeAspect="1"/>
              </p:cNvPicPr>
              <p:nvPr/>
            </p:nvPicPr>
            <p:blipFill>
              <a:blip r:embed="rId4"/>
              <a:stretch>
                <a:fillRect/>
              </a:stretch>
            </p:blipFill>
            <p:spPr>
              <a:xfrm>
                <a:off x="7277051" y="2869603"/>
                <a:ext cx="489206" cy="526127"/>
              </a:xfrm>
              <a:prstGeom prst="rect">
                <a:avLst/>
              </a:prstGeom>
            </p:spPr>
          </p:pic>
          <p:pic>
            <p:nvPicPr>
              <p:cNvPr id="19" name="Picture 18">
                <a:extLst>
                  <a:ext uri="{FF2B5EF4-FFF2-40B4-BE49-F238E27FC236}">
                    <a16:creationId xmlns:a16="http://schemas.microsoft.com/office/drawing/2014/main" id="{9E658479-6D6C-F844-8136-D3F8F861655C}"/>
                  </a:ext>
                </a:extLst>
              </p:cNvPr>
              <p:cNvPicPr>
                <a:picLocks noChangeAspect="1"/>
              </p:cNvPicPr>
              <p:nvPr/>
            </p:nvPicPr>
            <p:blipFill>
              <a:blip r:embed="rId4"/>
              <a:stretch>
                <a:fillRect/>
              </a:stretch>
            </p:blipFill>
            <p:spPr>
              <a:xfrm>
                <a:off x="7882491" y="2869603"/>
                <a:ext cx="489206" cy="526127"/>
              </a:xfrm>
              <a:prstGeom prst="rect">
                <a:avLst/>
              </a:prstGeom>
            </p:spPr>
          </p:pic>
          <p:pic>
            <p:nvPicPr>
              <p:cNvPr id="20" name="Picture 19">
                <a:extLst>
                  <a:ext uri="{FF2B5EF4-FFF2-40B4-BE49-F238E27FC236}">
                    <a16:creationId xmlns:a16="http://schemas.microsoft.com/office/drawing/2014/main" id="{F797389B-EB41-074C-AE34-5FCB2891DC51}"/>
                  </a:ext>
                </a:extLst>
              </p:cNvPr>
              <p:cNvPicPr>
                <a:picLocks noChangeAspect="1"/>
              </p:cNvPicPr>
              <p:nvPr/>
            </p:nvPicPr>
            <p:blipFill>
              <a:blip r:embed="rId4"/>
              <a:stretch>
                <a:fillRect/>
              </a:stretch>
            </p:blipFill>
            <p:spPr>
              <a:xfrm>
                <a:off x="8487930" y="2869603"/>
                <a:ext cx="489206" cy="526127"/>
              </a:xfrm>
              <a:prstGeom prst="rect">
                <a:avLst/>
              </a:prstGeom>
            </p:spPr>
          </p:pic>
        </p:grpSp>
        <p:grpSp>
          <p:nvGrpSpPr>
            <p:cNvPr id="14" name="Group 13">
              <a:extLst>
                <a:ext uri="{FF2B5EF4-FFF2-40B4-BE49-F238E27FC236}">
                  <a16:creationId xmlns:a16="http://schemas.microsoft.com/office/drawing/2014/main" id="{F337F283-3289-1447-B0E7-647762876540}"/>
                </a:ext>
              </a:extLst>
            </p:cNvPr>
            <p:cNvGrpSpPr/>
            <p:nvPr/>
          </p:nvGrpSpPr>
          <p:grpSpPr>
            <a:xfrm>
              <a:off x="7290928" y="4084186"/>
              <a:ext cx="1700085" cy="526127"/>
              <a:chOff x="7277051" y="2869603"/>
              <a:chExt cx="1700085" cy="526127"/>
            </a:xfrm>
          </p:grpSpPr>
          <p:pic>
            <p:nvPicPr>
              <p:cNvPr id="15" name="Picture 14">
                <a:extLst>
                  <a:ext uri="{FF2B5EF4-FFF2-40B4-BE49-F238E27FC236}">
                    <a16:creationId xmlns:a16="http://schemas.microsoft.com/office/drawing/2014/main" id="{C2522A71-F99D-5B48-8C61-8A5273EA9A70}"/>
                  </a:ext>
                </a:extLst>
              </p:cNvPr>
              <p:cNvPicPr>
                <a:picLocks noChangeAspect="1"/>
              </p:cNvPicPr>
              <p:nvPr/>
            </p:nvPicPr>
            <p:blipFill>
              <a:blip r:embed="rId4"/>
              <a:stretch>
                <a:fillRect/>
              </a:stretch>
            </p:blipFill>
            <p:spPr>
              <a:xfrm>
                <a:off x="7277051" y="2869603"/>
                <a:ext cx="489206" cy="526127"/>
              </a:xfrm>
              <a:prstGeom prst="rect">
                <a:avLst/>
              </a:prstGeom>
            </p:spPr>
          </p:pic>
          <p:pic>
            <p:nvPicPr>
              <p:cNvPr id="16" name="Picture 15">
                <a:extLst>
                  <a:ext uri="{FF2B5EF4-FFF2-40B4-BE49-F238E27FC236}">
                    <a16:creationId xmlns:a16="http://schemas.microsoft.com/office/drawing/2014/main" id="{526BDF9D-C0B2-F443-B25D-8E152283031C}"/>
                  </a:ext>
                </a:extLst>
              </p:cNvPr>
              <p:cNvPicPr>
                <a:picLocks noChangeAspect="1"/>
              </p:cNvPicPr>
              <p:nvPr/>
            </p:nvPicPr>
            <p:blipFill>
              <a:blip r:embed="rId4"/>
              <a:stretch>
                <a:fillRect/>
              </a:stretch>
            </p:blipFill>
            <p:spPr>
              <a:xfrm>
                <a:off x="7882491" y="2869603"/>
                <a:ext cx="489206" cy="526127"/>
              </a:xfrm>
              <a:prstGeom prst="rect">
                <a:avLst/>
              </a:prstGeom>
            </p:spPr>
          </p:pic>
          <p:pic>
            <p:nvPicPr>
              <p:cNvPr id="17" name="Picture 16">
                <a:extLst>
                  <a:ext uri="{FF2B5EF4-FFF2-40B4-BE49-F238E27FC236}">
                    <a16:creationId xmlns:a16="http://schemas.microsoft.com/office/drawing/2014/main" id="{2D9D54A7-EF55-E247-AC8A-EC9EA8DEBA9A}"/>
                  </a:ext>
                </a:extLst>
              </p:cNvPr>
              <p:cNvPicPr>
                <a:picLocks noChangeAspect="1"/>
              </p:cNvPicPr>
              <p:nvPr/>
            </p:nvPicPr>
            <p:blipFill>
              <a:blip r:embed="rId4"/>
              <a:stretch>
                <a:fillRect/>
              </a:stretch>
            </p:blipFill>
            <p:spPr>
              <a:xfrm>
                <a:off x="8487930" y="2869603"/>
                <a:ext cx="489206" cy="526127"/>
              </a:xfrm>
              <a:prstGeom prst="rect">
                <a:avLst/>
              </a:prstGeom>
            </p:spPr>
          </p:pic>
        </p:grpSp>
      </p:grpSp>
      <p:sp>
        <p:nvSpPr>
          <p:cNvPr id="24" name="TextBox 23">
            <a:extLst>
              <a:ext uri="{FF2B5EF4-FFF2-40B4-BE49-F238E27FC236}">
                <a16:creationId xmlns:a16="http://schemas.microsoft.com/office/drawing/2014/main" id="{042DE871-2B13-6D46-95DA-C14A24CB9FE9}"/>
              </a:ext>
            </a:extLst>
          </p:cNvPr>
          <p:cNvSpPr txBox="1"/>
          <p:nvPr/>
        </p:nvSpPr>
        <p:spPr>
          <a:xfrm>
            <a:off x="1449319" y="4586233"/>
            <a:ext cx="776249" cy="297454"/>
          </a:xfrm>
          <a:prstGeom prst="rect">
            <a:avLst/>
          </a:prstGeom>
          <a:noFill/>
        </p:spPr>
        <p:txBody>
          <a:bodyPr wrap="square" rtlCol="0">
            <a:spAutoFit/>
          </a:bodyPr>
          <a:lstStyle/>
          <a:p>
            <a:pPr algn="ctr"/>
            <a:r>
              <a:rPr lang="en-US" sz="13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Small</a:t>
            </a:r>
            <a:endParaRPr lang="en-US" sz="1333" b="1" dirty="0">
              <a:solidFill>
                <a:srgbClr val="FFFFFF"/>
              </a:solidFill>
              <a:latin typeface="Amazon Ember" panose="020B0603020204020204"/>
              <a:ea typeface="Amazon Ember" panose="020B0603020204020204" pitchFamily="34" charset="0"/>
              <a:cs typeface="Amazon Ember" panose="020B0603020204020204" pitchFamily="34" charset="0"/>
            </a:endParaRPr>
          </a:p>
        </p:txBody>
      </p:sp>
      <p:sp>
        <p:nvSpPr>
          <p:cNvPr id="25" name="TextBox 24">
            <a:extLst>
              <a:ext uri="{FF2B5EF4-FFF2-40B4-BE49-F238E27FC236}">
                <a16:creationId xmlns:a16="http://schemas.microsoft.com/office/drawing/2014/main" id="{AB81F58C-16BF-A94C-83DE-46531A35C898}"/>
              </a:ext>
            </a:extLst>
          </p:cNvPr>
          <p:cNvSpPr txBox="1"/>
          <p:nvPr/>
        </p:nvSpPr>
        <p:spPr>
          <a:xfrm>
            <a:off x="3855920" y="4522285"/>
            <a:ext cx="873586" cy="365806"/>
          </a:xfrm>
          <a:prstGeom prst="rect">
            <a:avLst/>
          </a:prstGeom>
          <a:noFill/>
        </p:spPr>
        <p:txBody>
          <a:bodyPr wrap="square" rtlCol="0">
            <a:spAutoFit/>
          </a:bodyPr>
          <a:lstStyle/>
          <a:p>
            <a:pPr algn="ctr"/>
            <a:r>
              <a:rPr lang="en-US" sz="177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Xlarge</a:t>
            </a:r>
            <a:endParaRPr lang="en-US" sz="1333" b="1" dirty="0">
              <a:solidFill>
                <a:srgbClr val="FFFFFF"/>
              </a:solidFill>
              <a:latin typeface="Amazon Ember" panose="020B0603020204020204"/>
              <a:ea typeface="Amazon Ember" panose="020B0603020204020204" pitchFamily="34" charset="0"/>
              <a:cs typeface="Amazon Ember" panose="020B0603020204020204" pitchFamily="34" charset="0"/>
            </a:endParaRPr>
          </a:p>
        </p:txBody>
      </p:sp>
      <p:sp>
        <p:nvSpPr>
          <p:cNvPr id="26" name="Footer Placeholder 25"/>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27" name="Slide Number Placeholder 26"/>
          <p:cNvSpPr>
            <a:spLocks noGrp="1"/>
          </p:cNvSpPr>
          <p:nvPr>
            <p:ph type="sldNum" sz="quarter" idx="12"/>
          </p:nvPr>
        </p:nvSpPr>
        <p:spPr/>
        <p:txBody>
          <a:bodyPr/>
          <a:lstStyle/>
          <a:p>
            <a:fld id="{B6A95138-A96E-2F42-A959-2EFD44FE4AB7}" type="slidenum">
              <a:rPr lang="en-US" smtClean="0"/>
              <a:t>42</a:t>
            </a:fld>
            <a:endParaRPr lang="en-US"/>
          </a:p>
        </p:txBody>
      </p:sp>
    </p:spTree>
    <p:extLst>
      <p:ext uri="{BB962C8B-B14F-4D97-AF65-F5344CB8AC3E}">
        <p14:creationId xmlns:p14="http://schemas.microsoft.com/office/powerpoint/2010/main" val="4166697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EC2 Auto Scaling</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4294967295"/>
          </p:nvPr>
        </p:nvSpPr>
        <p:spPr>
          <a:xfrm>
            <a:off x="4715838" y="2049087"/>
            <a:ext cx="6842589" cy="3846513"/>
          </a:xfrm>
        </p:spPr>
        <p:txBody>
          <a:bodyPr/>
          <a:lstStyle/>
          <a:p>
            <a:pPr>
              <a:lnSpc>
                <a:spcPct val="100000"/>
              </a:lnSpc>
              <a:spcAft>
                <a:spcPts val="1800"/>
              </a:spcAft>
            </a:pPr>
            <a:r>
              <a:rPr lang="en-US" dirty="0">
                <a:latin typeface="+mj-lt"/>
              </a:rPr>
              <a:t>Launches or ​terminates​ instances </a:t>
            </a:r>
          </a:p>
          <a:p>
            <a:pPr>
              <a:lnSpc>
                <a:spcPct val="100000"/>
              </a:lnSpc>
              <a:spcAft>
                <a:spcPts val="1800"/>
              </a:spcAft>
            </a:pPr>
            <a:r>
              <a:rPr lang="en-US" dirty="0">
                <a:latin typeface="+mj-lt"/>
              </a:rPr>
              <a:t>Automatically registers new instances with load balancers </a:t>
            </a:r>
          </a:p>
          <a:p>
            <a:pPr>
              <a:lnSpc>
                <a:spcPct val="100000"/>
              </a:lnSpc>
              <a:spcAft>
                <a:spcPts val="1800"/>
              </a:spcAft>
            </a:pPr>
            <a:r>
              <a:rPr lang="en-US" dirty="0">
                <a:latin typeface="+mj-lt"/>
              </a:rPr>
              <a:t>Can launch across Availability Zones</a:t>
            </a:r>
          </a:p>
          <a:p>
            <a:pPr>
              <a:lnSpc>
                <a:spcPct val="100000"/>
              </a:lnSpc>
              <a:spcAft>
                <a:spcPts val="1800"/>
              </a:spcAft>
            </a:pPr>
            <a:r>
              <a:rPr lang="en-US" dirty="0">
                <a:latin typeface="+mj-lt"/>
              </a:rPr>
              <a:t>Integrates with Elastic Load Balancing</a:t>
            </a:r>
            <a:endParaRPr lang="en-US" sz="3000" dirty="0">
              <a:latin typeface="+mj-lt"/>
            </a:endParaRPr>
          </a:p>
        </p:txBody>
      </p:sp>
      <p:sp>
        <p:nvSpPr>
          <p:cNvPr id="6" name="TextBox 5">
            <a:extLst>
              <a:ext uri="{FF2B5EF4-FFF2-40B4-BE49-F238E27FC236}">
                <a16:creationId xmlns:a16="http://schemas.microsoft.com/office/drawing/2014/main" id="{8BEE06E2-8CBD-3F48-8B4F-C05F3077B353}"/>
              </a:ext>
            </a:extLst>
          </p:cNvPr>
          <p:cNvSpPr txBox="1"/>
          <p:nvPr/>
        </p:nvSpPr>
        <p:spPr>
          <a:xfrm>
            <a:off x="1104379" y="4259370"/>
            <a:ext cx="2398889" cy="744645"/>
          </a:xfrm>
          <a:prstGeom prst="rect">
            <a:avLst/>
          </a:prstGeom>
          <a:noFill/>
        </p:spPr>
        <p:txBody>
          <a:bodyPr wrap="square" lIns="0" tIns="0" rIns="0" bIns="0" rtlCol="0" anchor="t">
            <a:noAutofit/>
          </a:bodyPr>
          <a:lstStyle/>
          <a:p>
            <a:pPr algn="ctr"/>
            <a:r>
              <a:rPr lang="en-US" sz="2000" b="1" dirty="0"/>
              <a:t>Amazon EC2 </a:t>
            </a:r>
          </a:p>
          <a:p>
            <a:pPr algn="ctr"/>
            <a:r>
              <a:rPr lang="en-US" sz="2000" b="1" dirty="0"/>
              <a:t>Auto Scaling</a:t>
            </a:r>
          </a:p>
        </p:txBody>
      </p:sp>
      <p:pic>
        <p:nvPicPr>
          <p:cNvPr id="8" name="Picture 7">
            <a:extLst>
              <a:ext uri="{FF2B5EF4-FFF2-40B4-BE49-F238E27FC236}">
                <a16:creationId xmlns:a16="http://schemas.microsoft.com/office/drawing/2014/main" id="{3C717CC2-20CD-214D-976F-4E46E03C4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072" y="2392071"/>
            <a:ext cx="1755504" cy="1706743"/>
          </a:xfrm>
          <a:prstGeom prst="rect">
            <a:avLst/>
          </a:prstGeom>
        </p:spPr>
      </p:pic>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43</a:t>
            </a:fld>
            <a:endParaRPr lang="en-US"/>
          </a:p>
        </p:txBody>
      </p:sp>
    </p:spTree>
    <p:extLst>
      <p:ext uri="{BB962C8B-B14F-4D97-AF65-F5344CB8AC3E}">
        <p14:creationId xmlns:p14="http://schemas.microsoft.com/office/powerpoint/2010/main" val="3524458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AWS Auto Scaling</a:t>
            </a:r>
          </a:p>
        </p:txBody>
      </p:sp>
      <p:sp>
        <p:nvSpPr>
          <p:cNvPr id="10" name="Text Placeholder 3">
            <a:extLst>
              <a:ext uri="{FF2B5EF4-FFF2-40B4-BE49-F238E27FC236}">
                <a16:creationId xmlns:a16="http://schemas.microsoft.com/office/drawing/2014/main" id="{3FC79A2D-A3EA-734A-AA0C-2A850C4640C1}"/>
              </a:ext>
            </a:extLst>
          </p:cNvPr>
          <p:cNvSpPr txBox="1">
            <a:spLocks/>
          </p:cNvSpPr>
          <p:nvPr/>
        </p:nvSpPr>
        <p:spPr>
          <a:xfrm>
            <a:off x="4936236" y="2017020"/>
            <a:ext cx="7017488" cy="3670428"/>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150000"/>
              </a:lnSpc>
            </a:pPr>
            <a:r>
              <a:rPr lang="en-US" sz="2800" dirty="0"/>
              <a:t>AWS Auto Scaling Components</a:t>
            </a:r>
          </a:p>
          <a:p>
            <a:pPr marL="380985" indent="-380985">
              <a:lnSpc>
                <a:spcPct val="150000"/>
              </a:lnSpc>
              <a:buFont typeface="Arial" panose="020B0604020202020204" pitchFamily="34" charset="0"/>
              <a:buChar char="•"/>
            </a:pPr>
            <a:r>
              <a:rPr lang="en-US" sz="2667" dirty="0">
                <a:latin typeface="+mj-lt"/>
              </a:rPr>
              <a:t>Auto Scaling strategy</a:t>
            </a:r>
          </a:p>
          <a:p>
            <a:pPr marL="380985" indent="-380985">
              <a:lnSpc>
                <a:spcPct val="150000"/>
              </a:lnSpc>
              <a:buFont typeface="Arial" panose="020B0604020202020204" pitchFamily="34" charset="0"/>
              <a:buChar char="•"/>
            </a:pPr>
            <a:r>
              <a:rPr lang="en-US" sz="2667" dirty="0">
                <a:latin typeface="+mj-lt"/>
              </a:rPr>
              <a:t>Auto Scaling group </a:t>
            </a:r>
          </a:p>
          <a:p>
            <a:pPr marL="380985" indent="-380985">
              <a:lnSpc>
                <a:spcPct val="150000"/>
              </a:lnSpc>
              <a:buFont typeface="Arial" panose="020B0604020202020204" pitchFamily="34" charset="0"/>
              <a:buChar char="•"/>
            </a:pPr>
            <a:r>
              <a:rPr lang="en-US" sz="2667" dirty="0">
                <a:latin typeface="+mj-lt"/>
              </a:rPr>
              <a:t>Auto Scaling plan </a:t>
            </a:r>
          </a:p>
          <a:p>
            <a:pPr>
              <a:lnSpc>
                <a:spcPct val="150000"/>
              </a:lnSpc>
            </a:pPr>
            <a:endParaRPr lang="en-US" sz="3000" dirty="0">
              <a:latin typeface="+mj-lt"/>
            </a:endParaRPr>
          </a:p>
        </p:txBody>
      </p:sp>
      <p:sp>
        <p:nvSpPr>
          <p:cNvPr id="6" name="TextBox 5">
            <a:extLst>
              <a:ext uri="{FF2B5EF4-FFF2-40B4-BE49-F238E27FC236}">
                <a16:creationId xmlns:a16="http://schemas.microsoft.com/office/drawing/2014/main" id="{1ED64E08-F551-0642-91DA-A998A7ACF401}"/>
              </a:ext>
            </a:extLst>
          </p:cNvPr>
          <p:cNvSpPr txBox="1"/>
          <p:nvPr/>
        </p:nvSpPr>
        <p:spPr>
          <a:xfrm>
            <a:off x="1104379" y="4259370"/>
            <a:ext cx="2398889" cy="744645"/>
          </a:xfrm>
          <a:prstGeom prst="rect">
            <a:avLst/>
          </a:prstGeom>
          <a:noFill/>
        </p:spPr>
        <p:txBody>
          <a:bodyPr wrap="square" lIns="0" tIns="0" rIns="0" bIns="0" rtlCol="0" anchor="t">
            <a:noAutofit/>
          </a:bodyPr>
          <a:lstStyle/>
          <a:p>
            <a:pPr algn="ctr"/>
            <a:r>
              <a:rPr lang="en-US" sz="2000" b="1" dirty="0"/>
              <a:t>Amazon EC2 </a:t>
            </a:r>
          </a:p>
          <a:p>
            <a:pPr algn="ctr"/>
            <a:r>
              <a:rPr lang="en-US" sz="2000" b="1" dirty="0"/>
              <a:t>Auto Scaling</a:t>
            </a:r>
          </a:p>
        </p:txBody>
      </p:sp>
      <p:pic>
        <p:nvPicPr>
          <p:cNvPr id="8" name="Picture 7">
            <a:extLst>
              <a:ext uri="{FF2B5EF4-FFF2-40B4-BE49-F238E27FC236}">
                <a16:creationId xmlns:a16="http://schemas.microsoft.com/office/drawing/2014/main" id="{4C663A4D-39FE-2749-AC95-C0FD39B54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072" y="2392071"/>
            <a:ext cx="1755504" cy="1706743"/>
          </a:xfrm>
          <a:prstGeom prst="rect">
            <a:avLst/>
          </a:prstGeom>
        </p:spPr>
      </p:pic>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44</a:t>
            </a:fld>
            <a:endParaRPr lang="en-US"/>
          </a:p>
        </p:txBody>
      </p:sp>
    </p:spTree>
    <p:extLst>
      <p:ext uri="{BB962C8B-B14F-4D97-AF65-F5344CB8AC3E}">
        <p14:creationId xmlns:p14="http://schemas.microsoft.com/office/powerpoint/2010/main" val="3102005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922A-E07E-704E-B362-2F0A2ED5EF61}"/>
              </a:ext>
            </a:extLst>
          </p:cNvPr>
          <p:cNvSpPr>
            <a:spLocks noGrp="1"/>
          </p:cNvSpPr>
          <p:nvPr>
            <p:ph type="title"/>
          </p:nvPr>
        </p:nvSpPr>
        <p:spPr/>
        <p:txBody>
          <a:bodyPr/>
          <a:lstStyle/>
          <a:p>
            <a:r>
              <a:rPr lang="en-US" dirty="0"/>
              <a:t>Amazon EC2 Auto Scaling vs AWS Auto Scaling</a:t>
            </a:r>
          </a:p>
        </p:txBody>
      </p:sp>
      <p:sp>
        <p:nvSpPr>
          <p:cNvPr id="3" name="Text Placeholder 3">
            <a:extLst>
              <a:ext uri="{FF2B5EF4-FFF2-40B4-BE49-F238E27FC236}">
                <a16:creationId xmlns:a16="http://schemas.microsoft.com/office/drawing/2014/main" id="{DDF6C104-A666-F142-BBAA-0B641ABBC43B}"/>
              </a:ext>
            </a:extLst>
          </p:cNvPr>
          <p:cNvSpPr txBox="1">
            <a:spLocks/>
          </p:cNvSpPr>
          <p:nvPr/>
        </p:nvSpPr>
        <p:spPr>
          <a:xfrm>
            <a:off x="542130" y="1715784"/>
            <a:ext cx="5085907" cy="4335695"/>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150000"/>
              </a:lnSpc>
            </a:pPr>
            <a:r>
              <a:rPr lang="en-US" sz="2800" dirty="0">
                <a:solidFill>
                  <a:schemeClr val="accent3"/>
                </a:solidFill>
              </a:rPr>
              <a:t>AWS Auto Scaling</a:t>
            </a:r>
          </a:p>
          <a:p>
            <a:pPr marL="621882" lvl="1" indent="-285739">
              <a:lnSpc>
                <a:spcPct val="100000"/>
              </a:lnSpc>
              <a:spcAft>
                <a:spcPts val="1800"/>
              </a:spcAft>
              <a:buFont typeface="Arial" pitchFamily="34" charset="0"/>
              <a:buChar char="•"/>
            </a:pPr>
            <a:r>
              <a:rPr lang="en-US" sz="2333" dirty="0">
                <a:latin typeface="+mn-lt"/>
              </a:rPr>
              <a:t>Manage scaling for multiple resources across multiple services.</a:t>
            </a:r>
          </a:p>
          <a:p>
            <a:pPr marL="621882" lvl="1" indent="-285739">
              <a:lnSpc>
                <a:spcPct val="100000"/>
              </a:lnSpc>
              <a:spcAft>
                <a:spcPts val="1800"/>
              </a:spcAft>
              <a:buFont typeface="Arial" pitchFamily="34" charset="0"/>
              <a:buChar char="•"/>
            </a:pPr>
            <a:r>
              <a:rPr lang="en-US" sz="2333" dirty="0">
                <a:latin typeface="+mn-lt"/>
              </a:rPr>
              <a:t>Predefined scaling strategies available.</a:t>
            </a:r>
          </a:p>
        </p:txBody>
      </p:sp>
      <p:sp>
        <p:nvSpPr>
          <p:cNvPr id="4" name="Text Placeholder 3">
            <a:extLst>
              <a:ext uri="{FF2B5EF4-FFF2-40B4-BE49-F238E27FC236}">
                <a16:creationId xmlns:a16="http://schemas.microsoft.com/office/drawing/2014/main" id="{983CC0A4-3180-3448-9FC6-49D2BD45253C}"/>
              </a:ext>
            </a:extLst>
          </p:cNvPr>
          <p:cNvSpPr txBox="1">
            <a:spLocks/>
          </p:cNvSpPr>
          <p:nvPr/>
        </p:nvSpPr>
        <p:spPr>
          <a:xfrm>
            <a:off x="6094560" y="1715784"/>
            <a:ext cx="5653665" cy="2713307"/>
          </a:xfrm>
          <a:prstGeom prst="rect">
            <a:avLst/>
          </a:prstGeom>
        </p:spPr>
        <p:txBody>
          <a:bodyPr vert="horz" wrap="square" lIns="152400" tIns="121920" rIns="152400" bIns="12192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150000"/>
              </a:lnSpc>
            </a:pPr>
            <a:r>
              <a:rPr lang="en-US" sz="2800" dirty="0">
                <a:solidFill>
                  <a:schemeClr val="accent6">
                    <a:lumMod val="75000"/>
                  </a:schemeClr>
                </a:solidFill>
              </a:rPr>
              <a:t>Amazon EC2 Auto Scaling</a:t>
            </a:r>
          </a:p>
          <a:p>
            <a:pPr marL="621882" lvl="1" indent="-285739">
              <a:lnSpc>
                <a:spcPct val="100000"/>
              </a:lnSpc>
              <a:spcAft>
                <a:spcPts val="1800"/>
              </a:spcAft>
              <a:buFont typeface="Arial" pitchFamily="34" charset="0"/>
              <a:buChar char="•"/>
            </a:pPr>
            <a:r>
              <a:rPr lang="en-US" sz="2333" dirty="0">
                <a:latin typeface="+mn-lt"/>
              </a:rPr>
              <a:t>Only need to manage and scale EC2 Auto Scaling groups.</a:t>
            </a:r>
          </a:p>
          <a:p>
            <a:pPr marL="621882" lvl="1" indent="-285739">
              <a:lnSpc>
                <a:spcPct val="100000"/>
              </a:lnSpc>
              <a:spcAft>
                <a:spcPts val="1800"/>
              </a:spcAft>
              <a:buFont typeface="Arial" pitchFamily="34" charset="0"/>
              <a:buChar char="•"/>
            </a:pPr>
            <a:r>
              <a:rPr lang="en-US" sz="2333" dirty="0">
                <a:latin typeface="+mn-lt"/>
              </a:rPr>
              <a:t>Only interested in maintaining the health of your EC2 fleet.</a:t>
            </a:r>
          </a:p>
        </p:txBody>
      </p:sp>
      <p:sp>
        <p:nvSpPr>
          <p:cNvPr id="5" name="Footer Placeholder 4"/>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6" name="Slide Number Placeholder 5"/>
          <p:cNvSpPr>
            <a:spLocks noGrp="1"/>
          </p:cNvSpPr>
          <p:nvPr>
            <p:ph type="sldNum" sz="quarter" idx="12"/>
          </p:nvPr>
        </p:nvSpPr>
        <p:spPr/>
        <p:txBody>
          <a:bodyPr/>
          <a:lstStyle/>
          <a:p>
            <a:fld id="{B6A95138-A96E-2F42-A959-2EFD44FE4AB7}" type="slidenum">
              <a:rPr lang="en-US" smtClean="0"/>
              <a:t>45</a:t>
            </a:fld>
            <a:endParaRPr lang="en-US"/>
          </a:p>
        </p:txBody>
      </p:sp>
    </p:spTree>
    <p:custDataLst>
      <p:tags r:id="rId1"/>
    </p:custDataLst>
    <p:extLst>
      <p:ext uri="{BB962C8B-B14F-4D97-AF65-F5344CB8AC3E}">
        <p14:creationId xmlns:p14="http://schemas.microsoft.com/office/powerpoint/2010/main" val="2490731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CloudWatch</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4294967295"/>
          </p:nvPr>
        </p:nvSpPr>
        <p:spPr>
          <a:xfrm>
            <a:off x="5040099" y="2223749"/>
            <a:ext cx="7018337" cy="3459163"/>
          </a:xfrm>
        </p:spPr>
        <p:txBody>
          <a:bodyPr/>
          <a:lstStyle/>
          <a:p>
            <a:pPr>
              <a:lnSpc>
                <a:spcPct val="150000"/>
              </a:lnSpc>
            </a:pPr>
            <a:r>
              <a:rPr lang="en-US" dirty="0">
                <a:latin typeface="+mj-lt"/>
              </a:rPr>
              <a:t>CloudWatch can monitor:</a:t>
            </a:r>
          </a:p>
          <a:p>
            <a:pPr lvl="1">
              <a:lnSpc>
                <a:spcPct val="150000"/>
              </a:lnSpc>
            </a:pPr>
            <a:r>
              <a:rPr lang="en-US" sz="2333" dirty="0">
                <a:latin typeface="+mj-lt"/>
              </a:rPr>
              <a:t>CPU</a:t>
            </a:r>
          </a:p>
          <a:p>
            <a:pPr lvl="1">
              <a:lnSpc>
                <a:spcPct val="150000"/>
              </a:lnSpc>
            </a:pPr>
            <a:r>
              <a:rPr lang="en-US" sz="2333" dirty="0">
                <a:latin typeface="+mj-lt"/>
              </a:rPr>
              <a:t>Network</a:t>
            </a:r>
          </a:p>
          <a:p>
            <a:pPr lvl="1">
              <a:lnSpc>
                <a:spcPct val="150000"/>
              </a:lnSpc>
            </a:pPr>
            <a:r>
              <a:rPr lang="en-US" sz="2333" dirty="0">
                <a:latin typeface="+mj-lt"/>
              </a:rPr>
              <a:t>Queue Size</a:t>
            </a:r>
          </a:p>
          <a:p>
            <a:pPr>
              <a:lnSpc>
                <a:spcPct val="150000"/>
              </a:lnSpc>
            </a:pPr>
            <a:r>
              <a:rPr lang="en-US" dirty="0">
                <a:latin typeface="+mj-lt"/>
              </a:rPr>
              <a:t>CloudWatch custom metrics</a:t>
            </a:r>
          </a:p>
        </p:txBody>
      </p:sp>
      <p:sp>
        <p:nvSpPr>
          <p:cNvPr id="6" name="TextBox 5">
            <a:extLst>
              <a:ext uri="{FF2B5EF4-FFF2-40B4-BE49-F238E27FC236}">
                <a16:creationId xmlns:a16="http://schemas.microsoft.com/office/drawing/2014/main" id="{8BEE06E2-8CBD-3F48-8B4F-C05F3077B353}"/>
              </a:ext>
            </a:extLst>
          </p:cNvPr>
          <p:cNvSpPr txBox="1"/>
          <p:nvPr/>
        </p:nvSpPr>
        <p:spPr>
          <a:xfrm>
            <a:off x="1818184" y="4341564"/>
            <a:ext cx="1649375" cy="372762"/>
          </a:xfrm>
          <a:prstGeom prst="rect">
            <a:avLst/>
          </a:prstGeom>
          <a:noFill/>
        </p:spPr>
        <p:txBody>
          <a:bodyPr wrap="square" lIns="0" tIns="0" rIns="0" bIns="0" rtlCol="0" anchor="t">
            <a:noAutofit/>
          </a:bodyPr>
          <a:lstStyle/>
          <a:p>
            <a:pPr algn="ctr"/>
            <a:r>
              <a:rPr lang="en-US" sz="2000" b="1" dirty="0"/>
              <a:t>Amazon         CloudWatch</a:t>
            </a:r>
          </a:p>
        </p:txBody>
      </p:sp>
      <p:pic>
        <p:nvPicPr>
          <p:cNvPr id="7" name="Picture 6">
            <a:extLst>
              <a:ext uri="{FF2B5EF4-FFF2-40B4-BE49-F238E27FC236}">
                <a16:creationId xmlns:a16="http://schemas.microsoft.com/office/drawing/2014/main" id="{ACB4B85B-E460-3242-AA3A-9DBE148E1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670" y="2542160"/>
            <a:ext cx="1398403" cy="1587375"/>
          </a:xfrm>
          <a:prstGeom prst="rect">
            <a:avLst/>
          </a:prstGeom>
        </p:spPr>
      </p:pic>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46</a:t>
            </a:fld>
            <a:endParaRPr lang="en-US"/>
          </a:p>
        </p:txBody>
      </p:sp>
    </p:spTree>
    <p:custDataLst>
      <p:tags r:id="rId1"/>
    </p:custDataLst>
    <p:extLst>
      <p:ext uri="{BB962C8B-B14F-4D97-AF65-F5344CB8AC3E}">
        <p14:creationId xmlns:p14="http://schemas.microsoft.com/office/powerpoint/2010/main" val="4091660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778D-BB3D-9540-8AF4-9286B4D08FD1}"/>
              </a:ext>
            </a:extLst>
          </p:cNvPr>
          <p:cNvSpPr>
            <a:spLocks noGrp="1"/>
          </p:cNvSpPr>
          <p:nvPr>
            <p:ph type="title"/>
          </p:nvPr>
        </p:nvSpPr>
        <p:spPr/>
        <p:txBody>
          <a:bodyPr/>
          <a:lstStyle/>
          <a:p>
            <a:r>
              <a:rPr lang="en-US" dirty="0"/>
              <a:t>Elastic Load Balancing</a:t>
            </a:r>
          </a:p>
        </p:txBody>
      </p:sp>
      <p:grpSp>
        <p:nvGrpSpPr>
          <p:cNvPr id="3" name="Group 2">
            <a:extLst>
              <a:ext uri="{FF2B5EF4-FFF2-40B4-BE49-F238E27FC236}">
                <a16:creationId xmlns:a16="http://schemas.microsoft.com/office/drawing/2014/main" id="{B1B29424-D407-2C40-8326-09B54067294E}"/>
              </a:ext>
            </a:extLst>
          </p:cNvPr>
          <p:cNvGrpSpPr/>
          <p:nvPr/>
        </p:nvGrpSpPr>
        <p:grpSpPr>
          <a:xfrm>
            <a:off x="4593809" y="1469456"/>
            <a:ext cx="2990945" cy="4895533"/>
            <a:chOff x="4555406" y="1147650"/>
            <a:chExt cx="3081189" cy="4983651"/>
          </a:xfrm>
        </p:grpSpPr>
        <p:cxnSp>
          <p:nvCxnSpPr>
            <p:cNvPr id="4" name="Straight Arrow Connector 3">
              <a:extLst>
                <a:ext uri="{FF2B5EF4-FFF2-40B4-BE49-F238E27FC236}">
                  <a16:creationId xmlns:a16="http://schemas.microsoft.com/office/drawing/2014/main" id="{C068B89E-3FC7-AA4E-AE0A-0FBB381F95F0}"/>
                </a:ext>
              </a:extLst>
            </p:cNvPr>
            <p:cNvCxnSpPr/>
            <p:nvPr/>
          </p:nvCxnSpPr>
          <p:spPr>
            <a:xfrm>
              <a:off x="6160704" y="1525135"/>
              <a:ext cx="7064" cy="589317"/>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 name="TextBox 8">
              <a:extLst>
                <a:ext uri="{FF2B5EF4-FFF2-40B4-BE49-F238E27FC236}">
                  <a16:creationId xmlns:a16="http://schemas.microsoft.com/office/drawing/2014/main" id="{0884BBFF-7824-4B49-B1FA-5437DE5BD68B}"/>
                </a:ext>
              </a:extLst>
            </p:cNvPr>
            <p:cNvSpPr txBox="1">
              <a:spLocks noChangeArrowheads="1"/>
            </p:cNvSpPr>
            <p:nvPr/>
          </p:nvSpPr>
          <p:spPr bwMode="auto">
            <a:xfrm>
              <a:off x="4555406" y="5454755"/>
              <a:ext cx="1394704" cy="287268"/>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6" name="TextBox 19">
              <a:extLst>
                <a:ext uri="{FF2B5EF4-FFF2-40B4-BE49-F238E27FC236}">
                  <a16:creationId xmlns:a16="http://schemas.microsoft.com/office/drawing/2014/main" id="{D3748035-E5DA-814F-B4B1-6A99FC76E32F}"/>
                </a:ext>
              </a:extLst>
            </p:cNvPr>
            <p:cNvSpPr txBox="1">
              <a:spLocks noChangeArrowheads="1"/>
            </p:cNvSpPr>
            <p:nvPr/>
          </p:nvSpPr>
          <p:spPr bwMode="auto">
            <a:xfrm>
              <a:off x="6241891" y="5457578"/>
              <a:ext cx="1394704" cy="287268"/>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panose="020B0603020204020204" pitchFamily="34" charset="0"/>
                  <a:ea typeface="Amazon Ember" panose="020B0603020204020204" pitchFamily="34" charset="0"/>
                  <a:cs typeface="Amazon Ember" panose="020B0603020204020204" pitchFamily="34" charset="0"/>
                </a:rPr>
                <a:t>EC2</a:t>
              </a:r>
            </a:p>
          </p:txBody>
        </p:sp>
        <p:cxnSp>
          <p:nvCxnSpPr>
            <p:cNvPr id="7" name="Straight Arrow Connector 6">
              <a:extLst>
                <a:ext uri="{FF2B5EF4-FFF2-40B4-BE49-F238E27FC236}">
                  <a16:creationId xmlns:a16="http://schemas.microsoft.com/office/drawing/2014/main" id="{5FB544A5-DB18-E342-9AC1-BF9D36AD2981}"/>
                </a:ext>
              </a:extLst>
            </p:cNvPr>
            <p:cNvCxnSpPr/>
            <p:nvPr/>
          </p:nvCxnSpPr>
          <p:spPr>
            <a:xfrm flipH="1">
              <a:off x="5215435" y="3388305"/>
              <a:ext cx="576104" cy="1398321"/>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6A0F90E-8061-7A4C-9BAD-1A314742AE9D}"/>
                </a:ext>
              </a:extLst>
            </p:cNvPr>
            <p:cNvCxnSpPr/>
            <p:nvPr/>
          </p:nvCxnSpPr>
          <p:spPr>
            <a:xfrm>
              <a:off x="6390556" y="3388302"/>
              <a:ext cx="558793" cy="1401144"/>
            </a:xfrm>
            <a:prstGeom prst="straightConnector1">
              <a:avLst/>
            </a:prstGeom>
            <a:ln w="28575">
              <a:solidFill>
                <a:schemeClr val="accent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11">
              <a:extLst>
                <a:ext uri="{FF2B5EF4-FFF2-40B4-BE49-F238E27FC236}">
                  <a16:creationId xmlns:a16="http://schemas.microsoft.com/office/drawing/2014/main" id="{9075C440-AE38-884E-9743-5E585DD764FE}"/>
                </a:ext>
              </a:extLst>
            </p:cNvPr>
            <p:cNvSpPr txBox="1">
              <a:spLocks noChangeArrowheads="1"/>
            </p:cNvSpPr>
            <p:nvPr/>
          </p:nvSpPr>
          <p:spPr bwMode="auto">
            <a:xfrm>
              <a:off x="4817387" y="3088292"/>
              <a:ext cx="2547321" cy="313248"/>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33" b="1" dirty="0">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sp>
          <p:nvSpPr>
            <p:cNvPr id="10" name="Rounded Rectangle 9">
              <a:extLst>
                <a:ext uri="{FF2B5EF4-FFF2-40B4-BE49-F238E27FC236}">
                  <a16:creationId xmlns:a16="http://schemas.microsoft.com/office/drawing/2014/main" id="{D31E9BA1-6D16-8347-90DC-E8327DD041FE}"/>
                </a:ext>
              </a:extLst>
            </p:cNvPr>
            <p:cNvSpPr/>
            <p:nvPr/>
          </p:nvSpPr>
          <p:spPr>
            <a:xfrm>
              <a:off x="4577734" y="4452605"/>
              <a:ext cx="1344427" cy="166764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101596" tIns="50798" rIns="101596" bIns="50798"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3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32">
              <a:extLst>
                <a:ext uri="{FF2B5EF4-FFF2-40B4-BE49-F238E27FC236}">
                  <a16:creationId xmlns:a16="http://schemas.microsoft.com/office/drawing/2014/main" id="{FED0CC75-820D-8042-8625-5EE095EB052B}"/>
                </a:ext>
              </a:extLst>
            </p:cNvPr>
            <p:cNvSpPr txBox="1">
              <a:spLocks noChangeArrowheads="1"/>
            </p:cNvSpPr>
            <p:nvPr/>
          </p:nvSpPr>
          <p:spPr bwMode="auto">
            <a:xfrm>
              <a:off x="4670866" y="5661200"/>
              <a:ext cx="1239552" cy="470101"/>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A</a:t>
              </a:r>
            </a:p>
          </p:txBody>
        </p:sp>
        <p:sp>
          <p:nvSpPr>
            <p:cNvPr id="12" name="Rounded Rectangle 11">
              <a:extLst>
                <a:ext uri="{FF2B5EF4-FFF2-40B4-BE49-F238E27FC236}">
                  <a16:creationId xmlns:a16="http://schemas.microsoft.com/office/drawing/2014/main" id="{257E26A1-C593-C84F-B23D-08586DD2E02C}"/>
                </a:ext>
              </a:extLst>
            </p:cNvPr>
            <p:cNvSpPr/>
            <p:nvPr/>
          </p:nvSpPr>
          <p:spPr>
            <a:xfrm>
              <a:off x="6241891" y="4452605"/>
              <a:ext cx="1344427" cy="166764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101596" tIns="50798" rIns="101596" bIns="50798"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23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32">
              <a:extLst>
                <a:ext uri="{FF2B5EF4-FFF2-40B4-BE49-F238E27FC236}">
                  <a16:creationId xmlns:a16="http://schemas.microsoft.com/office/drawing/2014/main" id="{EE25AE0A-53A6-704C-A2FE-63550DA0CDB0}"/>
                </a:ext>
              </a:extLst>
            </p:cNvPr>
            <p:cNvSpPr txBox="1">
              <a:spLocks noChangeArrowheads="1"/>
            </p:cNvSpPr>
            <p:nvPr/>
          </p:nvSpPr>
          <p:spPr bwMode="auto">
            <a:xfrm>
              <a:off x="6335025" y="5627812"/>
              <a:ext cx="1239552" cy="470101"/>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B</a:t>
              </a:r>
            </a:p>
          </p:txBody>
        </p:sp>
        <p:sp>
          <p:nvSpPr>
            <p:cNvPr id="14" name="TextBox 11">
              <a:extLst>
                <a:ext uri="{FF2B5EF4-FFF2-40B4-BE49-F238E27FC236}">
                  <a16:creationId xmlns:a16="http://schemas.microsoft.com/office/drawing/2014/main" id="{20C866CB-771D-1740-9B92-578D4B449488}"/>
                </a:ext>
              </a:extLst>
            </p:cNvPr>
            <p:cNvSpPr txBox="1">
              <a:spLocks noChangeArrowheads="1"/>
            </p:cNvSpPr>
            <p:nvPr/>
          </p:nvSpPr>
          <p:spPr bwMode="auto">
            <a:xfrm>
              <a:off x="5054946" y="1147650"/>
              <a:ext cx="2211516" cy="365597"/>
            </a:xfrm>
            <a:prstGeom prst="rect">
              <a:avLst/>
            </a:prstGeom>
            <a:noFill/>
            <a:ln w="9525">
              <a:noFill/>
              <a:miter lim="800000"/>
              <a:headEnd/>
              <a:tailEnd/>
            </a:ln>
          </p:spPr>
          <p:txBody>
            <a:bodyPr wrap="square" lIns="101596" tIns="50798" rIns="101596" bIns="5079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67" b="1" dirty="0">
                  <a:latin typeface="Amazon Ember" panose="020B0603020204020204" pitchFamily="34" charset="0"/>
                  <a:ea typeface="Amazon Ember" panose="020B0603020204020204" pitchFamily="34" charset="0"/>
                  <a:cs typeface="Amazon Ember" panose="020B0603020204020204" pitchFamily="34" charset="0"/>
                </a:rPr>
                <a:t>Traffic</a:t>
              </a:r>
            </a:p>
          </p:txBody>
        </p:sp>
        <p:pic>
          <p:nvPicPr>
            <p:cNvPr id="15" name="Picture 14">
              <a:extLst>
                <a:ext uri="{FF2B5EF4-FFF2-40B4-BE49-F238E27FC236}">
                  <a16:creationId xmlns:a16="http://schemas.microsoft.com/office/drawing/2014/main" id="{BAD01241-5FA0-9D4C-ADB6-55ACC9797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869" y="4810563"/>
              <a:ext cx="674156" cy="699125"/>
            </a:xfrm>
            <a:prstGeom prst="rect">
              <a:avLst/>
            </a:prstGeom>
          </p:spPr>
        </p:pic>
        <p:pic>
          <p:nvPicPr>
            <p:cNvPr id="16" name="Picture 15">
              <a:extLst>
                <a:ext uri="{FF2B5EF4-FFF2-40B4-BE49-F238E27FC236}">
                  <a16:creationId xmlns:a16="http://schemas.microsoft.com/office/drawing/2014/main" id="{45CA15D5-67A5-D648-A777-4463EF1C00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800" y="2193267"/>
              <a:ext cx="811226" cy="973471"/>
            </a:xfrm>
            <a:prstGeom prst="rect">
              <a:avLst/>
            </a:prstGeom>
          </p:spPr>
        </p:pic>
        <p:pic>
          <p:nvPicPr>
            <p:cNvPr id="17" name="Picture 16">
              <a:extLst>
                <a:ext uri="{FF2B5EF4-FFF2-40B4-BE49-F238E27FC236}">
                  <a16:creationId xmlns:a16="http://schemas.microsoft.com/office/drawing/2014/main" id="{721D4647-7D70-F74C-9C84-D9D2A443C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027" y="4810563"/>
              <a:ext cx="674156" cy="699125"/>
            </a:xfrm>
            <a:prstGeom prst="rect">
              <a:avLst/>
            </a:prstGeom>
          </p:spPr>
        </p:pic>
      </p:grpSp>
      <p:sp>
        <p:nvSpPr>
          <p:cNvPr id="18" name="Footer Placeholder 17"/>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19" name="Slide Number Placeholder 18"/>
          <p:cNvSpPr>
            <a:spLocks noGrp="1"/>
          </p:cNvSpPr>
          <p:nvPr>
            <p:ph type="sldNum" sz="quarter" idx="12"/>
          </p:nvPr>
        </p:nvSpPr>
        <p:spPr/>
        <p:txBody>
          <a:bodyPr/>
          <a:lstStyle/>
          <a:p>
            <a:fld id="{B6A95138-A96E-2F42-A959-2EFD44FE4AB7}" type="slidenum">
              <a:rPr lang="en-US" smtClean="0"/>
              <a:t>47</a:t>
            </a:fld>
            <a:endParaRPr lang="en-US"/>
          </a:p>
        </p:txBody>
      </p:sp>
    </p:spTree>
    <p:extLst>
      <p:ext uri="{BB962C8B-B14F-4D97-AF65-F5344CB8AC3E}">
        <p14:creationId xmlns:p14="http://schemas.microsoft.com/office/powerpoint/2010/main" val="2039054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91D09-BAC4-0E49-8945-4465C5957140}"/>
              </a:ext>
            </a:extLst>
          </p:cNvPr>
          <p:cNvSpPr>
            <a:spLocks noGrp="1"/>
          </p:cNvSpPr>
          <p:nvPr>
            <p:ph type="title"/>
          </p:nvPr>
        </p:nvSpPr>
        <p:spPr/>
        <p:txBody>
          <a:bodyPr/>
          <a:lstStyle/>
          <a:p>
            <a:r>
              <a:rPr lang="en-US" dirty="0"/>
              <a:t>Implementing Continuity</a:t>
            </a:r>
          </a:p>
        </p:txBody>
      </p:sp>
      <p:grpSp>
        <p:nvGrpSpPr>
          <p:cNvPr id="33" name="Group 32"/>
          <p:cNvGrpSpPr/>
          <p:nvPr/>
        </p:nvGrpSpPr>
        <p:grpSpPr>
          <a:xfrm>
            <a:off x="1381921" y="1217478"/>
            <a:ext cx="7592249" cy="5188782"/>
            <a:chOff x="1381921" y="1341303"/>
            <a:chExt cx="7592249" cy="5188782"/>
          </a:xfrm>
        </p:grpSpPr>
        <p:pic>
          <p:nvPicPr>
            <p:cNvPr id="4" name="Picture 3">
              <a:extLst>
                <a:ext uri="{FF2B5EF4-FFF2-40B4-BE49-F238E27FC236}">
                  <a16:creationId xmlns:a16="http://schemas.microsoft.com/office/drawing/2014/main" id="{63B26DFB-7C3E-0E48-B47A-CED0FCB814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7693" y="4574958"/>
              <a:ext cx="641588" cy="681171"/>
            </a:xfrm>
            <a:prstGeom prst="rect">
              <a:avLst/>
            </a:prstGeom>
          </p:spPr>
        </p:pic>
        <p:pic>
          <p:nvPicPr>
            <p:cNvPr id="5" name="Picture 4">
              <a:extLst>
                <a:ext uri="{FF2B5EF4-FFF2-40B4-BE49-F238E27FC236}">
                  <a16:creationId xmlns:a16="http://schemas.microsoft.com/office/drawing/2014/main" id="{4C89D49C-3705-5244-B975-09097B56C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3578" y="4574958"/>
              <a:ext cx="641588" cy="681171"/>
            </a:xfrm>
            <a:prstGeom prst="rect">
              <a:avLst/>
            </a:prstGeom>
          </p:spPr>
        </p:pic>
        <p:pic>
          <p:nvPicPr>
            <p:cNvPr id="6" name="Picture 5">
              <a:extLst>
                <a:ext uri="{FF2B5EF4-FFF2-40B4-BE49-F238E27FC236}">
                  <a16:creationId xmlns:a16="http://schemas.microsoft.com/office/drawing/2014/main" id="{8E0E93F4-A7B4-DA48-B7FF-0E78E1BDCA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7568" y="1341303"/>
              <a:ext cx="640243" cy="669220"/>
            </a:xfrm>
            <a:prstGeom prst="rect">
              <a:avLst/>
            </a:prstGeom>
          </p:spPr>
        </p:pic>
        <p:cxnSp>
          <p:nvCxnSpPr>
            <p:cNvPr id="7" name="Elbow Connector 6">
              <a:extLst>
                <a:ext uri="{FF2B5EF4-FFF2-40B4-BE49-F238E27FC236}">
                  <a16:creationId xmlns:a16="http://schemas.microsoft.com/office/drawing/2014/main" id="{62AA6102-14D8-5B4B-B592-F4CEA3094665}"/>
                </a:ext>
              </a:extLst>
            </p:cNvPr>
            <p:cNvCxnSpPr>
              <a:cxnSpLocks/>
              <a:stCxn id="6" idx="2"/>
            </p:cNvCxnSpPr>
            <p:nvPr/>
          </p:nvCxnSpPr>
          <p:spPr>
            <a:xfrm rot="5400000">
              <a:off x="5279685" y="2832875"/>
              <a:ext cx="2550357" cy="90565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Elbow Connector 7">
              <a:extLst>
                <a:ext uri="{FF2B5EF4-FFF2-40B4-BE49-F238E27FC236}">
                  <a16:creationId xmlns:a16="http://schemas.microsoft.com/office/drawing/2014/main" id="{1162EA3B-AFA9-414D-B2A0-842D1DD65A0C}"/>
                </a:ext>
              </a:extLst>
            </p:cNvPr>
            <p:cNvCxnSpPr>
              <a:cxnSpLocks/>
              <a:stCxn id="6" idx="2"/>
              <a:endCxn id="4" idx="0"/>
            </p:cNvCxnSpPr>
            <p:nvPr/>
          </p:nvCxnSpPr>
          <p:spPr>
            <a:xfrm rot="16200000" flipH="1">
              <a:off x="6180871" y="2837342"/>
              <a:ext cx="2564435" cy="910798"/>
            </a:xfrm>
            <a:prstGeom prst="bentConnector3">
              <a:avLst>
                <a:gd name="adj1" fmla="val 49309"/>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F76A43EA-A650-FD4D-A453-1B823536B8D9}"/>
                </a:ext>
              </a:extLst>
            </p:cNvPr>
            <p:cNvSpPr/>
            <p:nvPr/>
          </p:nvSpPr>
          <p:spPr>
            <a:xfrm rot="5400000">
              <a:off x="6465351" y="3319897"/>
              <a:ext cx="1040992" cy="331678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33" dirty="0">
                <a:solidFill>
                  <a:schemeClr val="tx1"/>
                </a:solidFill>
                <a:cs typeface="Helvetica Neue"/>
              </a:endParaRPr>
            </a:p>
          </p:txBody>
        </p:sp>
        <p:pic>
          <p:nvPicPr>
            <p:cNvPr id="10" name="Picture 9">
              <a:extLst>
                <a:ext uri="{FF2B5EF4-FFF2-40B4-BE49-F238E27FC236}">
                  <a16:creationId xmlns:a16="http://schemas.microsoft.com/office/drawing/2014/main" id="{6BCA1B14-482F-0441-9A1D-4FC405DC2E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338837" y="4243525"/>
              <a:ext cx="438228" cy="428534"/>
            </a:xfrm>
            <a:prstGeom prst="rect">
              <a:avLst/>
            </a:prstGeom>
            <a:solidFill>
              <a:schemeClr val="bg1"/>
            </a:solidFill>
          </p:spPr>
        </p:pic>
        <p:sp>
          <p:nvSpPr>
            <p:cNvPr id="11" name="Rounded Rectangle 10">
              <a:extLst>
                <a:ext uri="{FF2B5EF4-FFF2-40B4-BE49-F238E27FC236}">
                  <a16:creationId xmlns:a16="http://schemas.microsoft.com/office/drawing/2014/main" id="{10F75A9E-3857-C54C-8AB6-9A8853CEB6FF}"/>
                </a:ext>
              </a:extLst>
            </p:cNvPr>
            <p:cNvSpPr/>
            <p:nvPr/>
          </p:nvSpPr>
          <p:spPr>
            <a:xfrm rot="5400000">
              <a:off x="3995403" y="3734089"/>
              <a:ext cx="3849206" cy="165358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33" dirty="0">
                <a:solidFill>
                  <a:schemeClr val="tx1"/>
                </a:solidFill>
                <a:cs typeface="Helvetica Neue"/>
              </a:endParaRPr>
            </a:p>
          </p:txBody>
        </p:sp>
        <p:sp>
          <p:nvSpPr>
            <p:cNvPr id="12" name="Rounded Rectangle 11">
              <a:extLst>
                <a:ext uri="{FF2B5EF4-FFF2-40B4-BE49-F238E27FC236}">
                  <a16:creationId xmlns:a16="http://schemas.microsoft.com/office/drawing/2014/main" id="{4FB16BAD-D3A2-8041-807E-FA62FD81C226}"/>
                </a:ext>
              </a:extLst>
            </p:cNvPr>
            <p:cNvSpPr/>
            <p:nvPr/>
          </p:nvSpPr>
          <p:spPr>
            <a:xfrm rot="5400000">
              <a:off x="6132530" y="3740980"/>
              <a:ext cx="3849206" cy="163979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333" dirty="0">
                <a:solidFill>
                  <a:schemeClr val="tx1"/>
                </a:solidFill>
                <a:cs typeface="Helvetica Neue"/>
              </a:endParaRPr>
            </a:p>
          </p:txBody>
        </p:sp>
        <p:sp>
          <p:nvSpPr>
            <p:cNvPr id="13" name="TextBox 32">
              <a:extLst>
                <a:ext uri="{FF2B5EF4-FFF2-40B4-BE49-F238E27FC236}">
                  <a16:creationId xmlns:a16="http://schemas.microsoft.com/office/drawing/2014/main" id="{2E5B3B5A-BDDE-7747-8AA2-D4AD430946F4}"/>
                </a:ext>
              </a:extLst>
            </p:cNvPr>
            <p:cNvSpPr txBox="1">
              <a:spLocks noChangeArrowheads="1"/>
            </p:cNvSpPr>
            <p:nvPr/>
          </p:nvSpPr>
          <p:spPr bwMode="auto">
            <a:xfrm>
              <a:off x="5002967" y="6194093"/>
              <a:ext cx="1834075" cy="271934"/>
            </a:xfrm>
            <a:prstGeom prst="rect">
              <a:avLst/>
            </a:prstGeom>
            <a:noFill/>
            <a:ln w="9525">
              <a:noFill/>
              <a:miter lim="800000"/>
              <a:headEnd/>
              <a:tailEnd/>
            </a:ln>
          </p:spPr>
          <p:txBody>
            <a:bodyPr>
              <a:spAutoFit/>
            </a:bodyPr>
            <a:lstStyle/>
            <a:p>
              <a:pPr algn="ctr"/>
              <a:r>
                <a:rPr lang="en-US" sz="1167" b="1" dirty="0">
                  <a:solidFill>
                    <a:srgbClr val="F7981F"/>
                  </a:solidFill>
                  <a:ea typeface="Verdana" pitchFamily="34" charset="0"/>
                  <a:cs typeface="Helvetica Neue"/>
                </a:rPr>
                <a:t>Availability Zone</a:t>
              </a:r>
            </a:p>
          </p:txBody>
        </p:sp>
        <p:sp>
          <p:nvSpPr>
            <p:cNvPr id="14" name="TextBox 32">
              <a:extLst>
                <a:ext uri="{FF2B5EF4-FFF2-40B4-BE49-F238E27FC236}">
                  <a16:creationId xmlns:a16="http://schemas.microsoft.com/office/drawing/2014/main" id="{03BA9672-1783-A048-8F8B-B9D39C0A9C79}"/>
                </a:ext>
              </a:extLst>
            </p:cNvPr>
            <p:cNvSpPr txBox="1">
              <a:spLocks noChangeArrowheads="1"/>
            </p:cNvSpPr>
            <p:nvPr/>
          </p:nvSpPr>
          <p:spPr bwMode="auto">
            <a:xfrm>
              <a:off x="7140095" y="6197738"/>
              <a:ext cx="1834075" cy="271934"/>
            </a:xfrm>
            <a:prstGeom prst="rect">
              <a:avLst/>
            </a:prstGeom>
            <a:noFill/>
            <a:ln w="9525">
              <a:noFill/>
              <a:miter lim="800000"/>
              <a:headEnd/>
              <a:tailEnd/>
            </a:ln>
          </p:spPr>
          <p:txBody>
            <a:bodyPr>
              <a:spAutoFit/>
            </a:bodyPr>
            <a:lstStyle/>
            <a:p>
              <a:pPr algn="ctr"/>
              <a:r>
                <a:rPr lang="en-US" sz="1167" b="1" dirty="0">
                  <a:solidFill>
                    <a:srgbClr val="F7981F"/>
                  </a:solidFill>
                  <a:ea typeface="Verdana" pitchFamily="34" charset="0"/>
                  <a:cs typeface="Helvetica Neue"/>
                </a:rPr>
                <a:t>Availability Zone</a:t>
              </a:r>
            </a:p>
          </p:txBody>
        </p:sp>
        <p:grpSp>
          <p:nvGrpSpPr>
            <p:cNvPr id="15" name="Group 14">
              <a:extLst>
                <a:ext uri="{FF2B5EF4-FFF2-40B4-BE49-F238E27FC236}">
                  <a16:creationId xmlns:a16="http://schemas.microsoft.com/office/drawing/2014/main" id="{0485E463-5B81-8B42-A9E2-71805D99FCED}"/>
                </a:ext>
              </a:extLst>
            </p:cNvPr>
            <p:cNvGrpSpPr/>
            <p:nvPr/>
          </p:nvGrpSpPr>
          <p:grpSpPr>
            <a:xfrm>
              <a:off x="3950820" y="4536742"/>
              <a:ext cx="1219292" cy="826701"/>
              <a:chOff x="5077243" y="3549919"/>
              <a:chExt cx="1505574" cy="1014901"/>
            </a:xfrm>
          </p:grpSpPr>
          <p:pic>
            <p:nvPicPr>
              <p:cNvPr id="30" name="Picture 29" descr="CloudWatch.png">
                <a:extLst>
                  <a:ext uri="{FF2B5EF4-FFF2-40B4-BE49-F238E27FC236}">
                    <a16:creationId xmlns:a16="http://schemas.microsoft.com/office/drawing/2014/main" id="{F3C9DF7B-157B-BF4A-9D86-740AB58992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083" y="3549919"/>
                <a:ext cx="731520" cy="731520"/>
              </a:xfrm>
              <a:prstGeom prst="rect">
                <a:avLst/>
              </a:prstGeom>
            </p:spPr>
          </p:pic>
          <p:sp>
            <p:nvSpPr>
              <p:cNvPr id="31" name="TextBox 21">
                <a:extLst>
                  <a:ext uri="{FF2B5EF4-FFF2-40B4-BE49-F238E27FC236}">
                    <a16:creationId xmlns:a16="http://schemas.microsoft.com/office/drawing/2014/main" id="{EAD53F39-7362-1A4D-9D51-3B3FD25D117C}"/>
                  </a:ext>
                </a:extLst>
              </p:cNvPr>
              <p:cNvSpPr txBox="1"/>
              <p:nvPr/>
            </p:nvSpPr>
            <p:spPr>
              <a:xfrm>
                <a:off x="5077243" y="4281439"/>
                <a:ext cx="1505574" cy="283381"/>
              </a:xfrm>
              <a:prstGeom prst="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dirty="0">
                    <a:cs typeface="Helvetica Neue"/>
                  </a:rPr>
                  <a:t>CloudWatch</a:t>
                </a:r>
              </a:p>
            </p:txBody>
          </p:sp>
        </p:grpSp>
        <p:sp>
          <p:nvSpPr>
            <p:cNvPr id="16" name="TextBox 15">
              <a:extLst>
                <a:ext uri="{FF2B5EF4-FFF2-40B4-BE49-F238E27FC236}">
                  <a16:creationId xmlns:a16="http://schemas.microsoft.com/office/drawing/2014/main" id="{5860776B-1D84-EA47-A15F-1F2020B28FD4}"/>
                </a:ext>
              </a:extLst>
            </p:cNvPr>
            <p:cNvSpPr txBox="1"/>
            <p:nvPr/>
          </p:nvSpPr>
          <p:spPr>
            <a:xfrm>
              <a:off x="1381921" y="6206920"/>
              <a:ext cx="1819729" cy="323165"/>
            </a:xfrm>
            <a:prstGeom prst="rect">
              <a:avLst/>
            </a:prstGeom>
            <a:noFill/>
          </p:spPr>
          <p:txBody>
            <a:bodyPr wrap="none" rtlCol="0">
              <a:spAutoFit/>
            </a:bodyPr>
            <a:lstStyle/>
            <a:p>
              <a:r>
                <a:rPr lang="en-US" sz="1500" dirty="0"/>
                <a:t>CloudWatch alarms</a:t>
              </a:r>
            </a:p>
          </p:txBody>
        </p:sp>
        <p:grpSp>
          <p:nvGrpSpPr>
            <p:cNvPr id="17" name="Group 16">
              <a:extLst>
                <a:ext uri="{FF2B5EF4-FFF2-40B4-BE49-F238E27FC236}">
                  <a16:creationId xmlns:a16="http://schemas.microsoft.com/office/drawing/2014/main" id="{90457FF3-E986-F244-81CB-4DBD2E2A1F42}"/>
                </a:ext>
              </a:extLst>
            </p:cNvPr>
            <p:cNvGrpSpPr/>
            <p:nvPr/>
          </p:nvGrpSpPr>
          <p:grpSpPr>
            <a:xfrm>
              <a:off x="2017410" y="5586790"/>
              <a:ext cx="582094" cy="620130"/>
              <a:chOff x="6438000" y="3332642"/>
              <a:chExt cx="351711" cy="372526"/>
            </a:xfrm>
          </p:grpSpPr>
          <p:pic>
            <p:nvPicPr>
              <p:cNvPr id="28" name="Picture 27" descr="CloudWatch-Alarm.png">
                <a:extLst>
                  <a:ext uri="{FF2B5EF4-FFF2-40B4-BE49-F238E27FC236}">
                    <a16:creationId xmlns:a16="http://schemas.microsoft.com/office/drawing/2014/main" id="{89A2A6D1-E3AD-B14B-8FA9-6929037855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38000" y="3332642"/>
                <a:ext cx="281412" cy="281412"/>
              </a:xfrm>
              <a:prstGeom prst="rect">
                <a:avLst/>
              </a:prstGeom>
            </p:spPr>
          </p:pic>
          <p:pic>
            <p:nvPicPr>
              <p:cNvPr id="29" name="Picture 28" descr="CloudWatch-Alarm.png">
                <a:extLst>
                  <a:ext uri="{FF2B5EF4-FFF2-40B4-BE49-F238E27FC236}">
                    <a16:creationId xmlns:a16="http://schemas.microsoft.com/office/drawing/2014/main" id="{471AE80C-6AE7-8C44-97A7-6E57CB207C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8299" y="3423756"/>
                <a:ext cx="281412" cy="281412"/>
              </a:xfrm>
              <a:prstGeom prst="rect">
                <a:avLst/>
              </a:prstGeom>
            </p:spPr>
          </p:pic>
        </p:grpSp>
        <p:grpSp>
          <p:nvGrpSpPr>
            <p:cNvPr id="18" name="Group 17">
              <a:extLst>
                <a:ext uri="{FF2B5EF4-FFF2-40B4-BE49-F238E27FC236}">
                  <a16:creationId xmlns:a16="http://schemas.microsoft.com/office/drawing/2014/main" id="{EFC0A25D-50A4-8D43-A94C-4EE1A2A13135}"/>
                </a:ext>
              </a:extLst>
            </p:cNvPr>
            <p:cNvGrpSpPr/>
            <p:nvPr/>
          </p:nvGrpSpPr>
          <p:grpSpPr>
            <a:xfrm>
              <a:off x="3417722" y="5697598"/>
              <a:ext cx="1526380" cy="696767"/>
              <a:chOff x="1263936" y="3613218"/>
              <a:chExt cx="1296070" cy="588213"/>
            </a:xfrm>
          </p:grpSpPr>
          <p:sp>
            <p:nvSpPr>
              <p:cNvPr id="23" name="TextBox 22">
                <a:extLst>
                  <a:ext uri="{FF2B5EF4-FFF2-40B4-BE49-F238E27FC236}">
                    <a16:creationId xmlns:a16="http://schemas.microsoft.com/office/drawing/2014/main" id="{28338966-A3D6-6D48-9FBD-6CD2E64C18ED}"/>
                  </a:ext>
                </a:extLst>
              </p:cNvPr>
              <p:cNvSpPr txBox="1"/>
              <p:nvPr/>
            </p:nvSpPr>
            <p:spPr>
              <a:xfrm>
                <a:off x="1263936" y="3971863"/>
                <a:ext cx="1296070" cy="229568"/>
              </a:xfrm>
              <a:prstGeom prst="rect">
                <a:avLst/>
              </a:prstGeom>
              <a:noFill/>
            </p:spPr>
            <p:txBody>
              <a:bodyPr wrap="none" rtlCol="0">
                <a:spAutoFit/>
              </a:bodyPr>
              <a:lstStyle/>
              <a:p>
                <a:r>
                  <a:rPr lang="en-US" sz="1167" dirty="0"/>
                  <a:t>Auto Scaling Policies</a:t>
                </a:r>
              </a:p>
            </p:txBody>
          </p:sp>
          <p:grpSp>
            <p:nvGrpSpPr>
              <p:cNvPr id="24" name="Group 23">
                <a:extLst>
                  <a:ext uri="{FF2B5EF4-FFF2-40B4-BE49-F238E27FC236}">
                    <a16:creationId xmlns:a16="http://schemas.microsoft.com/office/drawing/2014/main" id="{54D6E802-2BAB-AD43-B93F-D476E7562C3F}"/>
                  </a:ext>
                </a:extLst>
              </p:cNvPr>
              <p:cNvGrpSpPr/>
              <p:nvPr/>
            </p:nvGrpSpPr>
            <p:grpSpPr>
              <a:xfrm>
                <a:off x="1695825" y="3613218"/>
                <a:ext cx="545501" cy="346293"/>
                <a:chOff x="268315" y="3077094"/>
                <a:chExt cx="545501" cy="346293"/>
              </a:xfrm>
            </p:grpSpPr>
            <p:sp>
              <p:nvSpPr>
                <p:cNvPr id="25" name="Folded Corner 24">
                  <a:extLst>
                    <a:ext uri="{FF2B5EF4-FFF2-40B4-BE49-F238E27FC236}">
                      <a16:creationId xmlns:a16="http://schemas.microsoft.com/office/drawing/2014/main" id="{D3ECD2D0-5EE3-9240-BBA9-8A37A75BBA65}"/>
                    </a:ext>
                  </a:extLst>
                </p:cNvPr>
                <p:cNvSpPr/>
                <p:nvPr/>
              </p:nvSpPr>
              <p:spPr>
                <a:xfrm>
                  <a:off x="374628" y="3182967"/>
                  <a:ext cx="439188" cy="240420"/>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endParaRPr lang="en-US" sz="1333" dirty="0"/>
                </a:p>
              </p:txBody>
            </p:sp>
            <p:sp>
              <p:nvSpPr>
                <p:cNvPr id="26" name="Folded Corner 25">
                  <a:extLst>
                    <a:ext uri="{FF2B5EF4-FFF2-40B4-BE49-F238E27FC236}">
                      <a16:creationId xmlns:a16="http://schemas.microsoft.com/office/drawing/2014/main" id="{E088D3C3-EE49-2A4C-A68E-CAAC36B4395B}"/>
                    </a:ext>
                  </a:extLst>
                </p:cNvPr>
                <p:cNvSpPr/>
                <p:nvPr/>
              </p:nvSpPr>
              <p:spPr>
                <a:xfrm>
                  <a:off x="374628" y="3182967"/>
                  <a:ext cx="439188" cy="240420"/>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endParaRPr lang="en-US" sz="1333" dirty="0"/>
                </a:p>
              </p:txBody>
            </p:sp>
            <p:sp>
              <p:nvSpPr>
                <p:cNvPr id="27" name="Folded Corner 26">
                  <a:extLst>
                    <a:ext uri="{FF2B5EF4-FFF2-40B4-BE49-F238E27FC236}">
                      <a16:creationId xmlns:a16="http://schemas.microsoft.com/office/drawing/2014/main" id="{439BC02D-5A2F-E644-9EFD-C94728BC6F4B}"/>
                    </a:ext>
                  </a:extLst>
                </p:cNvPr>
                <p:cNvSpPr/>
                <p:nvPr/>
              </p:nvSpPr>
              <p:spPr>
                <a:xfrm>
                  <a:off x="268315" y="3077094"/>
                  <a:ext cx="439188" cy="240420"/>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endParaRPr lang="en-US" sz="1333" dirty="0"/>
                </a:p>
              </p:txBody>
            </p:sp>
          </p:grpSp>
        </p:grpSp>
        <p:cxnSp>
          <p:nvCxnSpPr>
            <p:cNvPr id="19" name="Straight Arrow Connector 18">
              <a:extLst>
                <a:ext uri="{FF2B5EF4-FFF2-40B4-BE49-F238E27FC236}">
                  <a16:creationId xmlns:a16="http://schemas.microsoft.com/office/drawing/2014/main" id="{F803F577-363B-0441-901A-4D360CF22360}"/>
                </a:ext>
              </a:extLst>
            </p:cNvPr>
            <p:cNvCxnSpPr>
              <a:cxnSpLocks/>
            </p:cNvCxnSpPr>
            <p:nvPr/>
          </p:nvCxnSpPr>
          <p:spPr>
            <a:xfrm>
              <a:off x="4888939" y="4837164"/>
              <a:ext cx="36691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8564E11-D2C9-C249-AFA1-AD72AD69BECE}"/>
                </a:ext>
              </a:extLst>
            </p:cNvPr>
            <p:cNvCxnSpPr>
              <a:cxnSpLocks/>
            </p:cNvCxnSpPr>
            <p:nvPr/>
          </p:nvCxnSpPr>
          <p:spPr>
            <a:xfrm flipH="1">
              <a:off x="2554760" y="4834674"/>
              <a:ext cx="1608087" cy="6959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7FDE620-9395-514E-88B0-F42943A9E437}"/>
                </a:ext>
              </a:extLst>
            </p:cNvPr>
            <p:cNvCxnSpPr>
              <a:cxnSpLocks/>
            </p:cNvCxnSpPr>
            <p:nvPr/>
          </p:nvCxnSpPr>
          <p:spPr>
            <a:xfrm>
              <a:off x="2599504" y="5914523"/>
              <a:ext cx="11993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C271E1F-5E6B-A94A-A13C-510249C19AFE}"/>
                </a:ext>
              </a:extLst>
            </p:cNvPr>
            <p:cNvCxnSpPr>
              <a:cxnSpLocks/>
            </p:cNvCxnSpPr>
            <p:nvPr/>
          </p:nvCxnSpPr>
          <p:spPr>
            <a:xfrm flipV="1">
              <a:off x="4693998" y="5363441"/>
              <a:ext cx="1060621" cy="5510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3" name="Footer Placeholder 2"/>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32" name="Slide Number Placeholder 31"/>
          <p:cNvSpPr>
            <a:spLocks noGrp="1"/>
          </p:cNvSpPr>
          <p:nvPr>
            <p:ph type="sldNum" sz="quarter" idx="12"/>
          </p:nvPr>
        </p:nvSpPr>
        <p:spPr/>
        <p:txBody>
          <a:bodyPr/>
          <a:lstStyle/>
          <a:p>
            <a:fld id="{B6A95138-A96E-2F42-A959-2EFD44FE4AB7}" type="slidenum">
              <a:rPr lang="en-US" smtClean="0"/>
              <a:t>48</a:t>
            </a:fld>
            <a:endParaRPr lang="en-US"/>
          </a:p>
        </p:txBody>
      </p:sp>
    </p:spTree>
    <p:extLst>
      <p:ext uri="{BB962C8B-B14F-4D97-AF65-F5344CB8AC3E}">
        <p14:creationId xmlns:p14="http://schemas.microsoft.com/office/powerpoint/2010/main" val="2325057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services work together to enable auto scaling of Amazon EC2 instances? </a:t>
            </a:r>
          </a:p>
          <a:p>
            <a:endParaRPr lang="en-US" sz="4000" dirty="0">
              <a:latin typeface="+mj-lt"/>
            </a:endParaRPr>
          </a:p>
          <a:p>
            <a:pPr marL="428608" indent="-428608">
              <a:lnSpc>
                <a:spcPct val="100000"/>
              </a:lnSpc>
              <a:buAutoNum type="alphaUcPeriod"/>
            </a:pPr>
            <a:r>
              <a:rPr lang="en-US" sz="2400" dirty="0">
                <a:latin typeface="+mj-lt"/>
              </a:rPr>
              <a:t>Amazon EC2 Auto Scaling and Elastic Load Balancer</a:t>
            </a:r>
          </a:p>
          <a:p>
            <a:pPr marL="428608" indent="-428608">
              <a:lnSpc>
                <a:spcPct val="100000"/>
              </a:lnSpc>
              <a:buFont typeface="Arial" pitchFamily="34" charset="0"/>
              <a:buAutoNum type="alphaUcPeriod"/>
            </a:pPr>
            <a:r>
              <a:rPr lang="en-US" sz="2400" dirty="0">
                <a:latin typeface="+mj-lt"/>
              </a:rPr>
              <a:t>Amazon EC2 Auto Scaling and CloudWatch</a:t>
            </a:r>
          </a:p>
          <a:p>
            <a:pPr marL="428608" indent="-428608">
              <a:lnSpc>
                <a:spcPct val="100000"/>
              </a:lnSpc>
              <a:buFont typeface="Arial" pitchFamily="34" charset="0"/>
              <a:buAutoNum type="alphaUcPeriod"/>
            </a:pPr>
            <a:r>
              <a:rPr lang="en-US" sz="2400" dirty="0">
                <a:latin typeface="+mj-lt"/>
              </a:rPr>
              <a:t>Amazon EC2 Auto Scaling, Elastic Load Balancer, CloudWatch</a:t>
            </a:r>
          </a:p>
          <a:p>
            <a:pPr marL="428608" indent="-428608">
              <a:lnSpc>
                <a:spcPct val="100000"/>
              </a:lnSpc>
              <a:buAutoNum type="alphaUcPeriod"/>
            </a:pPr>
            <a:r>
              <a:rPr lang="en-US" sz="2400" dirty="0">
                <a:latin typeface="+mj-lt"/>
              </a:rPr>
              <a:t>Amazon EC2 Elastic Load Balancer and CloudWatch</a:t>
            </a:r>
          </a:p>
          <a:p>
            <a:pPr marL="428608" indent="-428608">
              <a:lnSpc>
                <a:spcPct val="100000"/>
              </a:lnSpc>
              <a:buFont typeface="Arial" pitchFamily="34" charset="0"/>
              <a:buAutoNum type="alphaUcPeriod"/>
            </a:pPr>
            <a:r>
              <a:rPr lang="en-US" sz="2400" dirty="0">
                <a:latin typeface="+mj-lt"/>
              </a:rPr>
              <a:t>Amazon EC2 Auto Scaling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49</a:t>
            </a:fld>
            <a:endParaRPr lang="en-US"/>
          </a:p>
        </p:txBody>
      </p:sp>
    </p:spTree>
    <p:extLst>
      <p:ext uri="{BB962C8B-B14F-4D97-AF65-F5344CB8AC3E}">
        <p14:creationId xmlns:p14="http://schemas.microsoft.com/office/powerpoint/2010/main" val="363523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Simple Storage Service (Amazon S3) Buckets</a:t>
            </a:r>
          </a:p>
        </p:txBody>
      </p:sp>
      <p:grpSp>
        <p:nvGrpSpPr>
          <p:cNvPr id="23" name="Group 22">
            <a:extLst>
              <a:ext uri="{FF2B5EF4-FFF2-40B4-BE49-F238E27FC236}">
                <a16:creationId xmlns:a16="http://schemas.microsoft.com/office/drawing/2014/main" id="{CD18DA1B-E858-2E40-B22E-AC50F87420D7}"/>
              </a:ext>
            </a:extLst>
          </p:cNvPr>
          <p:cNvGrpSpPr/>
          <p:nvPr/>
        </p:nvGrpSpPr>
        <p:grpSpPr>
          <a:xfrm>
            <a:off x="1805566" y="1709125"/>
            <a:ext cx="9256118" cy="4260916"/>
            <a:chOff x="481215" y="1288186"/>
            <a:chExt cx="11107341" cy="5113099"/>
          </a:xfrm>
        </p:grpSpPr>
        <p:pic>
          <p:nvPicPr>
            <p:cNvPr id="24" name="Picture 31" descr="S3.png">
              <a:extLst>
                <a:ext uri="{FF2B5EF4-FFF2-40B4-BE49-F238E27FC236}">
                  <a16:creationId xmlns:a16="http://schemas.microsoft.com/office/drawing/2014/main" id="{828AE602-8515-0D4E-BDFF-5656E019436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6311"/>
            <a:stretch/>
          </p:blipFill>
          <p:spPr bwMode="auto">
            <a:xfrm>
              <a:off x="858708" y="1534862"/>
              <a:ext cx="975403" cy="103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TextBox 46">
              <a:extLst>
                <a:ext uri="{FF2B5EF4-FFF2-40B4-BE49-F238E27FC236}">
                  <a16:creationId xmlns:a16="http://schemas.microsoft.com/office/drawing/2014/main" id="{55DBDFAC-58E8-4742-8A12-28F48AA88E26}"/>
                </a:ext>
              </a:extLst>
            </p:cNvPr>
            <p:cNvSpPr txBox="1">
              <a:spLocks noChangeArrowheads="1"/>
            </p:cNvSpPr>
            <p:nvPr/>
          </p:nvSpPr>
          <p:spPr bwMode="auto">
            <a:xfrm>
              <a:off x="636163" y="1288186"/>
              <a:ext cx="1435139" cy="2155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167" b="1" dirty="0">
                  <a:latin typeface="+mn-lt"/>
                  <a:ea typeface="Amazon Ember" panose="020B0603020204020204" pitchFamily="34" charset="0"/>
                  <a:cs typeface="Amazon Ember" panose="020B0603020204020204" pitchFamily="34" charset="0"/>
                </a:rPr>
                <a:t>Amazon S3</a:t>
              </a:r>
            </a:p>
          </p:txBody>
        </p:sp>
        <p:pic>
          <p:nvPicPr>
            <p:cNvPr id="26" name="Picture 51" descr="S3-Bucket.png">
              <a:extLst>
                <a:ext uri="{FF2B5EF4-FFF2-40B4-BE49-F238E27FC236}">
                  <a16:creationId xmlns:a16="http://schemas.microsoft.com/office/drawing/2014/main" id="{8C682E5F-C4CE-1B41-B280-12794B3B3D69}"/>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62612" y="3018152"/>
              <a:ext cx="975403" cy="97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Box 52">
              <a:extLst>
                <a:ext uri="{FF2B5EF4-FFF2-40B4-BE49-F238E27FC236}">
                  <a16:creationId xmlns:a16="http://schemas.microsoft.com/office/drawing/2014/main" id="{4888DF73-6039-5E49-906A-A669BF50365A}"/>
                </a:ext>
              </a:extLst>
            </p:cNvPr>
            <p:cNvSpPr txBox="1">
              <a:spLocks noChangeArrowheads="1"/>
            </p:cNvSpPr>
            <p:nvPr/>
          </p:nvSpPr>
          <p:spPr bwMode="auto">
            <a:xfrm>
              <a:off x="597052" y="3909197"/>
              <a:ext cx="1479497" cy="246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33" i="1" dirty="0">
                  <a:latin typeface="+mn-lt"/>
                  <a:ea typeface="Amazon Ember" panose="020B0603020204020204" pitchFamily="34" charset="0"/>
                  <a:cs typeface="Amazon Ember" panose="020B0603020204020204" pitchFamily="34" charset="0"/>
                </a:rPr>
                <a:t>[bucket name]</a:t>
              </a:r>
              <a:endParaRPr lang="en-US" sz="1556" i="1" dirty="0">
                <a:latin typeface="+mn-lt"/>
                <a:ea typeface="Amazon Ember" panose="020B0603020204020204" pitchFamily="34" charset="0"/>
                <a:cs typeface="Amazon Ember" panose="020B0603020204020204" pitchFamily="34" charset="0"/>
              </a:endParaRPr>
            </a:p>
          </p:txBody>
        </p:sp>
        <p:pic>
          <p:nvPicPr>
            <p:cNvPr id="29" name="Picture 28" descr="Multimedia.png">
              <a:extLst>
                <a:ext uri="{FF2B5EF4-FFF2-40B4-BE49-F238E27FC236}">
                  <a16:creationId xmlns:a16="http://schemas.microsoft.com/office/drawing/2014/main" id="{48E73BF4-6591-DB41-860E-4316C1D77A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0085" y="4589127"/>
              <a:ext cx="975360" cy="975360"/>
            </a:xfrm>
            <a:prstGeom prst="rect">
              <a:avLst/>
            </a:prstGeom>
          </p:spPr>
        </p:pic>
        <p:sp>
          <p:nvSpPr>
            <p:cNvPr id="30" name="TextBox 52">
              <a:extLst>
                <a:ext uri="{FF2B5EF4-FFF2-40B4-BE49-F238E27FC236}">
                  <a16:creationId xmlns:a16="http://schemas.microsoft.com/office/drawing/2014/main" id="{585FED74-B0AB-594D-9369-55D30DAE9C44}"/>
                </a:ext>
              </a:extLst>
            </p:cNvPr>
            <p:cNvSpPr txBox="1">
              <a:spLocks noChangeArrowheads="1"/>
            </p:cNvSpPr>
            <p:nvPr/>
          </p:nvSpPr>
          <p:spPr bwMode="auto">
            <a:xfrm>
              <a:off x="574713" y="5540440"/>
              <a:ext cx="1551200" cy="246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33" i="1" dirty="0">
                  <a:latin typeface="+mn-lt"/>
                  <a:ea typeface="Amazon Ember" panose="020B0603020204020204" pitchFamily="34" charset="0"/>
                  <a:cs typeface="Amazon Ember" panose="020B0603020204020204" pitchFamily="34" charset="0"/>
                </a:rPr>
                <a:t>Preview2.mp4</a:t>
              </a:r>
              <a:endParaRPr lang="en-US" sz="1556" i="1" dirty="0">
                <a:latin typeface="+mn-lt"/>
                <a:ea typeface="Amazon Ember" panose="020B0603020204020204" pitchFamily="34" charset="0"/>
                <a:cs typeface="Amazon Ember" panose="020B0603020204020204" pitchFamily="34" charset="0"/>
              </a:endParaRPr>
            </a:p>
          </p:txBody>
        </p:sp>
        <p:sp>
          <p:nvSpPr>
            <p:cNvPr id="31" name="Rounded Rectangle 30">
              <a:extLst>
                <a:ext uri="{FF2B5EF4-FFF2-40B4-BE49-F238E27FC236}">
                  <a16:creationId xmlns:a16="http://schemas.microsoft.com/office/drawing/2014/main" id="{E1B10C2A-CFC3-334B-BE18-29DB04789828}"/>
                </a:ext>
              </a:extLst>
            </p:cNvPr>
            <p:cNvSpPr/>
            <p:nvPr/>
          </p:nvSpPr>
          <p:spPr>
            <a:xfrm>
              <a:off x="481215" y="2815817"/>
              <a:ext cx="1724884" cy="358546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solidFill>
                  <a:schemeClr val="tx1"/>
                </a:solidFill>
                <a:cs typeface="Helvetica Neue"/>
              </a:endParaRPr>
            </a:p>
          </p:txBody>
        </p:sp>
        <p:sp>
          <p:nvSpPr>
            <p:cNvPr id="32" name="TextBox 33">
              <a:extLst>
                <a:ext uri="{FF2B5EF4-FFF2-40B4-BE49-F238E27FC236}">
                  <a16:creationId xmlns:a16="http://schemas.microsoft.com/office/drawing/2014/main" id="{59CF2A53-9D99-6F40-B1EE-BF5C87757DCC}"/>
                </a:ext>
              </a:extLst>
            </p:cNvPr>
            <p:cNvSpPr txBox="1">
              <a:spLocks noChangeArrowheads="1"/>
            </p:cNvSpPr>
            <p:nvPr/>
          </p:nvSpPr>
          <p:spPr bwMode="auto">
            <a:xfrm>
              <a:off x="561995" y="5852887"/>
              <a:ext cx="1591392" cy="480132"/>
            </a:xfrm>
            <a:prstGeom prst="rect">
              <a:avLst/>
            </a:prstGeom>
            <a:noFill/>
            <a:ln w="9525">
              <a:noFill/>
              <a:miter lim="800000"/>
              <a:headEnd/>
              <a:tailEnd/>
            </a:ln>
          </p:spPr>
          <p:txBody>
            <a:bodyPr wrap="square">
              <a:spAutoFit/>
            </a:bodyPr>
            <a:lstStyle/>
            <a:p>
              <a:pPr algn="ctr"/>
              <a:r>
                <a:rPr lang="en-US" sz="1000" b="1" dirty="0">
                  <a:ea typeface="Amazon Ember" panose="020B0603020204020204" pitchFamily="34" charset="0"/>
                  <a:cs typeface="Amazon Ember" panose="020B0603020204020204" pitchFamily="34" charset="0"/>
                </a:rPr>
                <a:t>Tokyo Region    (ap-northeast-1)</a:t>
              </a:r>
            </a:p>
          </p:txBody>
        </p:sp>
        <p:sp>
          <p:nvSpPr>
            <p:cNvPr id="33" name="TextBox 52">
              <a:extLst>
                <a:ext uri="{FF2B5EF4-FFF2-40B4-BE49-F238E27FC236}">
                  <a16:creationId xmlns:a16="http://schemas.microsoft.com/office/drawing/2014/main" id="{8DCDEE5E-9D81-6E4E-BB48-04092FC6E8A8}"/>
                </a:ext>
              </a:extLst>
            </p:cNvPr>
            <p:cNvSpPr txBox="1">
              <a:spLocks noChangeArrowheads="1"/>
            </p:cNvSpPr>
            <p:nvPr/>
          </p:nvSpPr>
          <p:spPr bwMode="auto">
            <a:xfrm>
              <a:off x="2070633" y="3027920"/>
              <a:ext cx="136171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latin typeface="+mn-lt"/>
                  <a:ea typeface="Amazon Ember" panose="020B0603020204020204" pitchFamily="34" charset="0"/>
                  <a:cs typeface="Amazon Ember" panose="020B0603020204020204" pitchFamily="34" charset="0"/>
                </a:rPr>
                <a:t>Bucket</a:t>
              </a:r>
              <a:endParaRPr lang="en-US" sz="1556" dirty="0">
                <a:latin typeface="+mn-lt"/>
                <a:ea typeface="Amazon Ember" panose="020B0603020204020204" pitchFamily="34" charset="0"/>
                <a:cs typeface="Amazon Ember" panose="020B0603020204020204" pitchFamily="34" charset="0"/>
              </a:endParaRPr>
            </a:p>
          </p:txBody>
        </p:sp>
        <p:sp>
          <p:nvSpPr>
            <p:cNvPr id="34" name="TextBox 52">
              <a:extLst>
                <a:ext uri="{FF2B5EF4-FFF2-40B4-BE49-F238E27FC236}">
                  <a16:creationId xmlns:a16="http://schemas.microsoft.com/office/drawing/2014/main" id="{BDB557C1-FE5E-6543-A4E7-194470423F44}"/>
                </a:ext>
              </a:extLst>
            </p:cNvPr>
            <p:cNvSpPr txBox="1">
              <a:spLocks noChangeArrowheads="1"/>
            </p:cNvSpPr>
            <p:nvPr/>
          </p:nvSpPr>
          <p:spPr bwMode="auto">
            <a:xfrm>
              <a:off x="2033919" y="4849443"/>
              <a:ext cx="136171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latin typeface="+mn-lt"/>
                  <a:ea typeface="Amazon Ember" panose="020B0603020204020204" pitchFamily="34" charset="0"/>
                  <a:cs typeface="Amazon Ember" panose="020B0603020204020204" pitchFamily="34" charset="0"/>
                </a:rPr>
                <a:t>Object</a:t>
              </a:r>
              <a:endParaRPr lang="en-US" sz="2222" dirty="0">
                <a:latin typeface="+mn-lt"/>
                <a:ea typeface="Amazon Ember" panose="020B0603020204020204" pitchFamily="34" charset="0"/>
                <a:cs typeface="Amazon Ember" panose="020B0603020204020204" pitchFamily="34" charset="0"/>
              </a:endParaRPr>
            </a:p>
          </p:txBody>
        </p:sp>
        <p:sp>
          <p:nvSpPr>
            <p:cNvPr id="35" name="TextBox 52">
              <a:extLst>
                <a:ext uri="{FF2B5EF4-FFF2-40B4-BE49-F238E27FC236}">
                  <a16:creationId xmlns:a16="http://schemas.microsoft.com/office/drawing/2014/main" id="{F840004D-1571-F847-BACD-B8680B3C3E73}"/>
                </a:ext>
              </a:extLst>
            </p:cNvPr>
            <p:cNvSpPr txBox="1">
              <a:spLocks noChangeArrowheads="1"/>
            </p:cNvSpPr>
            <p:nvPr/>
          </p:nvSpPr>
          <p:spPr bwMode="auto">
            <a:xfrm>
              <a:off x="2312517" y="5414728"/>
              <a:ext cx="9276039" cy="287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556" b="1" i="1" dirty="0">
                  <a:latin typeface="+mn-lt"/>
                  <a:ea typeface="Amazon Ember" panose="020B0603020204020204" pitchFamily="34" charset="0"/>
                  <a:cs typeface="Amazon Ember" panose="020B0603020204020204" pitchFamily="34" charset="0"/>
                </a:rPr>
                <a:t>https://s3-ap-northeast-1.amazonaws.com/[bucket name]/</a:t>
              </a:r>
              <a:r>
                <a:rPr lang="en-US" sz="1556" b="1" i="1" dirty="0">
                  <a:solidFill>
                    <a:srgbClr val="FF9933"/>
                  </a:solidFill>
                  <a:latin typeface="+mn-lt"/>
                  <a:ea typeface="Amazon Ember" panose="020B0603020204020204" pitchFamily="34" charset="0"/>
                  <a:cs typeface="Amazon Ember" panose="020B0603020204020204" pitchFamily="34" charset="0"/>
                </a:rPr>
                <a:t>Preview2.mp4</a:t>
              </a:r>
              <a:endParaRPr lang="en-US" sz="1777" b="1" i="1" dirty="0">
                <a:solidFill>
                  <a:srgbClr val="FF9933"/>
                </a:solidFill>
                <a:latin typeface="+mn-lt"/>
                <a:ea typeface="Amazon Ember" panose="020B0603020204020204" pitchFamily="34" charset="0"/>
                <a:cs typeface="Amazon Ember" panose="020B0603020204020204" pitchFamily="34" charset="0"/>
              </a:endParaRPr>
            </a:p>
          </p:txBody>
        </p:sp>
        <p:cxnSp>
          <p:nvCxnSpPr>
            <p:cNvPr id="36" name="Straight Connector 35">
              <a:extLst>
                <a:ext uri="{FF2B5EF4-FFF2-40B4-BE49-F238E27FC236}">
                  <a16:creationId xmlns:a16="http://schemas.microsoft.com/office/drawing/2014/main" id="{CDF153D7-7FEA-2649-A615-EA5735D91D1A}"/>
                </a:ext>
              </a:extLst>
            </p:cNvPr>
            <p:cNvCxnSpPr>
              <a:stCxn id="24" idx="2"/>
              <a:endCxn id="26" idx="0"/>
            </p:cNvCxnSpPr>
            <p:nvPr/>
          </p:nvCxnSpPr>
          <p:spPr>
            <a:xfrm>
              <a:off x="1346409" y="2571402"/>
              <a:ext cx="3904" cy="446749"/>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0FB61E3-C997-164B-8EA8-77B3B42557E6}"/>
                </a:ext>
              </a:extLst>
            </p:cNvPr>
            <p:cNvCxnSpPr>
              <a:stCxn id="27" idx="2"/>
              <a:endCxn id="29" idx="0"/>
            </p:cNvCxnSpPr>
            <p:nvPr/>
          </p:nvCxnSpPr>
          <p:spPr>
            <a:xfrm>
              <a:off x="1336801" y="4155342"/>
              <a:ext cx="965" cy="433784"/>
            </a:xfrm>
            <a:prstGeom prst="line">
              <a:avLst/>
            </a:prstGeom>
            <a:ln w="28575"/>
          </p:spPr>
          <p:style>
            <a:lnRef idx="1">
              <a:schemeClr val="dk1"/>
            </a:lnRef>
            <a:fillRef idx="0">
              <a:schemeClr val="dk1"/>
            </a:fillRef>
            <a:effectRef idx="0">
              <a:schemeClr val="dk1"/>
            </a:effectRef>
            <a:fontRef idx="minor">
              <a:schemeClr val="tx1"/>
            </a:fontRef>
          </p:style>
        </p:cxnSp>
        <p:sp>
          <p:nvSpPr>
            <p:cNvPr id="38" name="TextBox 52">
              <a:extLst>
                <a:ext uri="{FF2B5EF4-FFF2-40B4-BE49-F238E27FC236}">
                  <a16:creationId xmlns:a16="http://schemas.microsoft.com/office/drawing/2014/main" id="{1F68B033-9690-E145-9B9B-1330D6EA3239}"/>
                </a:ext>
              </a:extLst>
            </p:cNvPr>
            <p:cNvSpPr txBox="1">
              <a:spLocks noChangeArrowheads="1"/>
            </p:cNvSpPr>
            <p:nvPr/>
          </p:nvSpPr>
          <p:spPr bwMode="auto">
            <a:xfrm>
              <a:off x="2312517" y="3554572"/>
              <a:ext cx="9276039" cy="8619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556" b="1" i="1" dirty="0">
                  <a:latin typeface="+mn-lt"/>
                  <a:ea typeface="Amazon Ember" panose="020B0603020204020204" pitchFamily="34" charset="0"/>
                  <a:cs typeface="Amazon Ember" panose="020B0603020204020204" pitchFamily="34" charset="0"/>
                </a:rPr>
                <a:t>http://</a:t>
              </a:r>
              <a:r>
                <a:rPr lang="en-US" sz="1556" b="1" i="1" dirty="0">
                  <a:solidFill>
                    <a:srgbClr val="FF0000"/>
                  </a:solidFill>
                  <a:latin typeface="+mn-lt"/>
                  <a:ea typeface="Amazon Ember" panose="020B0603020204020204" pitchFamily="34" charset="0"/>
                  <a:cs typeface="Amazon Ember" panose="020B0603020204020204" pitchFamily="34" charset="0"/>
                </a:rPr>
                <a:t>bucket</a:t>
              </a:r>
              <a:r>
                <a:rPr lang="en-US" sz="1556" b="1" i="1" dirty="0">
                  <a:latin typeface="+mn-lt"/>
                  <a:ea typeface="Amazon Ember" panose="020B0603020204020204" pitchFamily="34" charset="0"/>
                  <a:cs typeface="Amazon Ember" panose="020B0603020204020204" pitchFamily="34" charset="0"/>
                </a:rPr>
                <a:t>.s3.amazonaws.com</a:t>
              </a:r>
            </a:p>
            <a:p>
              <a:endParaRPr lang="en-US" sz="1556" b="1" i="1" dirty="0">
                <a:latin typeface="+mn-lt"/>
                <a:ea typeface="Amazon Ember" panose="020B0603020204020204" pitchFamily="34" charset="0"/>
                <a:cs typeface="Amazon Ember" panose="020B0603020204020204" pitchFamily="34" charset="0"/>
              </a:endParaRPr>
            </a:p>
            <a:p>
              <a:r>
                <a:rPr lang="en-US" sz="1556" b="1" i="1" dirty="0">
                  <a:latin typeface="+mn-lt"/>
                  <a:ea typeface="Amazon Ember" panose="020B0603020204020204" pitchFamily="34" charset="0"/>
                  <a:cs typeface="Amazon Ember" panose="020B0603020204020204" pitchFamily="34" charset="0"/>
                </a:rPr>
                <a:t>http://</a:t>
              </a:r>
              <a:r>
                <a:rPr lang="en-US" sz="1556" b="1" i="1" dirty="0">
                  <a:solidFill>
                    <a:srgbClr val="FF0000"/>
                  </a:solidFill>
                  <a:latin typeface="+mn-lt"/>
                  <a:ea typeface="Amazon Ember" panose="020B0603020204020204" pitchFamily="34" charset="0"/>
                  <a:cs typeface="Amazon Ember" panose="020B0603020204020204" pitchFamily="34" charset="0"/>
                </a:rPr>
                <a:t>bucket</a:t>
              </a:r>
              <a:r>
                <a:rPr lang="en-US" sz="1556" b="1" i="1" dirty="0">
                  <a:latin typeface="+mn-lt"/>
                  <a:ea typeface="Amazon Ember" panose="020B0603020204020204" pitchFamily="34" charset="0"/>
                  <a:cs typeface="Amazon Ember" panose="020B0603020204020204" pitchFamily="34" charset="0"/>
                </a:rPr>
                <a:t>.s3-</a:t>
              </a:r>
              <a:r>
                <a:rPr lang="en-US" sz="1556" b="1" i="1" dirty="0">
                  <a:solidFill>
                    <a:srgbClr val="FF0000"/>
                  </a:solidFill>
                  <a:latin typeface="+mn-lt"/>
                  <a:ea typeface="Amazon Ember" panose="020B0603020204020204" pitchFamily="34" charset="0"/>
                  <a:cs typeface="Amazon Ember" panose="020B0603020204020204" pitchFamily="34" charset="0"/>
                </a:rPr>
                <a:t>aws-region</a:t>
              </a:r>
              <a:r>
                <a:rPr lang="en-US" sz="1556" b="1" i="1" dirty="0">
                  <a:latin typeface="+mn-lt"/>
                  <a:ea typeface="Amazon Ember" panose="020B0603020204020204" pitchFamily="34" charset="0"/>
                  <a:cs typeface="Amazon Ember" panose="020B0603020204020204" pitchFamily="34" charset="0"/>
                </a:rPr>
                <a:t>.amazonaws.com</a:t>
              </a:r>
              <a:endParaRPr lang="en-US" sz="1777" b="1" i="1" dirty="0">
                <a:solidFill>
                  <a:srgbClr val="FF9933"/>
                </a:solidFill>
                <a:latin typeface="+mn-lt"/>
                <a:ea typeface="Amazon Ember" panose="020B0603020204020204" pitchFamily="34" charset="0"/>
                <a:cs typeface="Amazon Ember" panose="020B0603020204020204" pitchFamily="34" charset="0"/>
              </a:endParaRPr>
            </a:p>
          </p:txBody>
        </p:sp>
        <p:sp>
          <p:nvSpPr>
            <p:cNvPr id="39" name="TextBox 52">
              <a:extLst>
                <a:ext uri="{FF2B5EF4-FFF2-40B4-BE49-F238E27FC236}">
                  <a16:creationId xmlns:a16="http://schemas.microsoft.com/office/drawing/2014/main" id="{CAA88457-FDCF-2144-A551-6583512041B3}"/>
                </a:ext>
              </a:extLst>
            </p:cNvPr>
            <p:cNvSpPr txBox="1">
              <a:spLocks noChangeArrowheads="1"/>
            </p:cNvSpPr>
            <p:nvPr/>
          </p:nvSpPr>
          <p:spPr bwMode="auto">
            <a:xfrm>
              <a:off x="8781615" y="6086110"/>
              <a:ext cx="1551200" cy="246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33" dirty="0">
                  <a:solidFill>
                    <a:srgbClr val="C00000"/>
                  </a:solidFill>
                  <a:latin typeface="+mn-lt"/>
                  <a:cs typeface="Arial" charset="0"/>
                </a:rPr>
                <a:t>Key</a:t>
              </a:r>
              <a:endParaRPr lang="en-US" sz="1556" dirty="0">
                <a:solidFill>
                  <a:srgbClr val="C00000"/>
                </a:solidFill>
                <a:latin typeface="+mn-lt"/>
                <a:cs typeface="Arial" charset="0"/>
              </a:endParaRPr>
            </a:p>
          </p:txBody>
        </p:sp>
        <p:sp>
          <p:nvSpPr>
            <p:cNvPr id="40" name="Right Brace 39">
              <a:extLst>
                <a:ext uri="{FF2B5EF4-FFF2-40B4-BE49-F238E27FC236}">
                  <a16:creationId xmlns:a16="http://schemas.microsoft.com/office/drawing/2014/main" id="{F7E4EAD4-C3C5-E346-B105-1A83F51EA8D3}"/>
                </a:ext>
              </a:extLst>
            </p:cNvPr>
            <p:cNvSpPr/>
            <p:nvPr/>
          </p:nvSpPr>
          <p:spPr>
            <a:xfrm rot="5400000">
              <a:off x="9369394" y="5034236"/>
              <a:ext cx="369333" cy="163398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dirty="0"/>
            </a:p>
          </p:txBody>
        </p:sp>
        <p:sp>
          <p:nvSpPr>
            <p:cNvPr id="41" name="TextBox 40">
              <a:extLst>
                <a:ext uri="{FF2B5EF4-FFF2-40B4-BE49-F238E27FC236}">
                  <a16:creationId xmlns:a16="http://schemas.microsoft.com/office/drawing/2014/main" id="{3D9A972F-23C2-EF4B-8F8D-644BA873CD62}"/>
                </a:ext>
              </a:extLst>
            </p:cNvPr>
            <p:cNvSpPr txBox="1"/>
            <p:nvPr/>
          </p:nvSpPr>
          <p:spPr>
            <a:xfrm>
              <a:off x="7881258" y="3714929"/>
              <a:ext cx="2891561" cy="387798"/>
            </a:xfrm>
            <a:prstGeom prst="rect">
              <a:avLst/>
            </a:prstGeom>
            <a:noFill/>
          </p:spPr>
          <p:txBody>
            <a:bodyPr wrap="none" rtlCol="0">
              <a:spAutoFit/>
            </a:bodyPr>
            <a:lstStyle/>
            <a:p>
              <a:r>
                <a:rPr lang="en-US" sz="1500" dirty="0"/>
                <a:t>Virtual hosted-based </a:t>
              </a:r>
              <a:r>
                <a:rPr lang="en-US" sz="1500" dirty="0">
                  <a:solidFill>
                    <a:srgbClr val="000000"/>
                  </a:solidFill>
                </a:rPr>
                <a:t>URLs</a:t>
              </a:r>
            </a:p>
          </p:txBody>
        </p:sp>
        <p:sp>
          <p:nvSpPr>
            <p:cNvPr id="42" name="Right Brace 41">
              <a:extLst>
                <a:ext uri="{FF2B5EF4-FFF2-40B4-BE49-F238E27FC236}">
                  <a16:creationId xmlns:a16="http://schemas.microsoft.com/office/drawing/2014/main" id="{FC4F1152-E540-D041-B986-9EACD528E84A}"/>
                </a:ext>
              </a:extLst>
            </p:cNvPr>
            <p:cNvSpPr/>
            <p:nvPr/>
          </p:nvSpPr>
          <p:spPr>
            <a:xfrm>
              <a:off x="7491811" y="3468611"/>
              <a:ext cx="283029" cy="86196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dirty="0"/>
            </a:p>
          </p:txBody>
        </p:sp>
      </p:gr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5</a:t>
            </a:fld>
            <a:endParaRPr lang="en-US"/>
          </a:p>
        </p:txBody>
      </p:sp>
    </p:spTree>
    <p:custDataLst>
      <p:tags r:id="rId1"/>
    </p:custDataLst>
    <p:extLst>
      <p:ext uri="{BB962C8B-B14F-4D97-AF65-F5344CB8AC3E}">
        <p14:creationId xmlns:p14="http://schemas.microsoft.com/office/powerpoint/2010/main" val="1786837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Which services work together to enable auto scaling of Amazon EC2 instances? </a:t>
            </a:r>
          </a:p>
          <a:p>
            <a:endParaRPr lang="en-US" sz="4000" dirty="0">
              <a:latin typeface="+mj-lt"/>
            </a:endParaRPr>
          </a:p>
          <a:p>
            <a:pPr marL="428608" indent="-428608">
              <a:lnSpc>
                <a:spcPct val="100000"/>
              </a:lnSpc>
              <a:buAutoNum type="alphaUcPeriod"/>
            </a:pPr>
            <a:r>
              <a:rPr lang="en-US" sz="2400" strike="sngStrike" dirty="0">
                <a:latin typeface="+mj-lt"/>
              </a:rPr>
              <a:t>Amazon EC2 Auto Scaling and Elastic Load Balancer</a:t>
            </a:r>
          </a:p>
          <a:p>
            <a:pPr marL="428608" indent="-428608">
              <a:lnSpc>
                <a:spcPct val="100000"/>
              </a:lnSpc>
              <a:buFont typeface="Arial" pitchFamily="34" charset="0"/>
              <a:buAutoNum type="alphaUcPeriod"/>
            </a:pPr>
            <a:r>
              <a:rPr lang="en-US" sz="2400" strike="sngStrike" dirty="0">
                <a:latin typeface="+mj-lt"/>
              </a:rPr>
              <a:t>Amazon EC2 Auto Scaling and CloudWatch</a:t>
            </a:r>
          </a:p>
          <a:p>
            <a:pPr marL="428608" indent="-428608">
              <a:lnSpc>
                <a:spcPct val="100000"/>
              </a:lnSpc>
              <a:buAutoNum type="alphaUcPeriod"/>
            </a:pPr>
            <a:r>
              <a:rPr lang="en-US" sz="2400" b="1" dirty="0">
                <a:solidFill>
                  <a:schemeClr val="accent3"/>
                </a:solidFill>
                <a:latin typeface="+mj-lt"/>
              </a:rPr>
              <a:t>Amazon EC2 Auto Scaling, Elastic Load Balancer, CloudWatch</a:t>
            </a:r>
          </a:p>
          <a:p>
            <a:pPr marL="428608" indent="-428608">
              <a:lnSpc>
                <a:spcPct val="100000"/>
              </a:lnSpc>
              <a:buFont typeface="Arial" pitchFamily="34" charset="0"/>
              <a:buAutoNum type="alphaUcPeriod"/>
            </a:pPr>
            <a:r>
              <a:rPr lang="en-US" sz="2400" strike="sngStrike" dirty="0">
                <a:latin typeface="+mj-lt"/>
              </a:rPr>
              <a:t>Amazon EC2 Elastic Load Balancer and CloudWatch</a:t>
            </a:r>
          </a:p>
          <a:p>
            <a:pPr marL="428608" indent="-428608">
              <a:lnSpc>
                <a:spcPct val="100000"/>
              </a:lnSpc>
              <a:buFont typeface="Arial" pitchFamily="34" charset="0"/>
              <a:buAutoNum type="alphaUcPeriod"/>
            </a:pPr>
            <a:r>
              <a:rPr lang="en-US" sz="2400" strike="sngStrike" dirty="0">
                <a:latin typeface="+mj-lt"/>
              </a:rPr>
              <a:t>Amazon EC2 Auto Scaling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50</a:t>
            </a:fld>
            <a:endParaRPr lang="en-US"/>
          </a:p>
        </p:txBody>
      </p:sp>
    </p:spTree>
    <p:extLst>
      <p:ext uri="{BB962C8B-B14F-4D97-AF65-F5344CB8AC3E}">
        <p14:creationId xmlns:p14="http://schemas.microsoft.com/office/powerpoint/2010/main" val="2892377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Where to Fill Your Gaps</a:t>
            </a:r>
          </a:p>
        </p:txBody>
      </p:sp>
      <p:sp>
        <p:nvSpPr>
          <p:cNvPr id="12" name="Rectangle 11">
            <a:extLst>
              <a:ext uri="{FF2B5EF4-FFF2-40B4-BE49-F238E27FC236}">
                <a16:creationId xmlns:a16="http://schemas.microsoft.com/office/drawing/2014/main" id="{39DFF8DC-B33E-0B4A-9B31-D7DE180FA457}"/>
              </a:ext>
            </a:extLst>
          </p:cNvPr>
          <p:cNvSpPr/>
          <p:nvPr/>
        </p:nvSpPr>
        <p:spPr>
          <a:xfrm>
            <a:off x="3583526" y="1846640"/>
            <a:ext cx="8431267" cy="2154051"/>
          </a:xfrm>
          <a:prstGeom prst="rect">
            <a:avLst/>
          </a:prstGeom>
        </p:spPr>
        <p:txBody>
          <a:bodyPr wrap="square" lIns="0" tIns="0" rIns="0" bIns="0" anchor="ctr">
            <a:spAutoFit/>
          </a:bodyPr>
          <a:lstStyle/>
          <a:p>
            <a:r>
              <a:rPr lang="en-US" sz="2333" dirty="0">
                <a:latin typeface="Amazon Ember Light" panose="020B0403020204020204" pitchFamily="34" charset="0"/>
                <a:ea typeface="Amazon Ember Light" panose="020B0403020204020204" pitchFamily="34" charset="0"/>
                <a:cs typeface="Amazon Ember Light" panose="020B0403020204020204" pitchFamily="34" charset="0"/>
              </a:rPr>
              <a:t>AWS Certified SA Associate Study Guide Chapter 5</a:t>
            </a:r>
          </a:p>
          <a:p>
            <a:endParaRPr lang="en-US" sz="2333"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333" dirty="0">
                <a:latin typeface="Amazon Ember Light" panose="020B0403020204020204" pitchFamily="34" charset="0"/>
                <a:ea typeface="Amazon Ember Light" panose="020B0403020204020204" pitchFamily="34" charset="0"/>
                <a:cs typeface="Amazon Ember Light" panose="020B0403020204020204" pitchFamily="34" charset="0"/>
              </a:rPr>
              <a:t>FAQs –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3">
                  <a:extLst>
                    <a:ext uri="{A12FA001-AC4F-418D-AE19-62706E023703}">
                      <ahyp:hlinkClr xmlns="" xmlns:ahyp="http://schemas.microsoft.com/office/drawing/2018/hyperlinkcolor" val="tx"/>
                    </a:ext>
                  </a:extLst>
                </a:hlinkClick>
              </a:rPr>
              <a:t>ELB</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4">
                  <a:extLst>
                    <a:ext uri="{A12FA001-AC4F-418D-AE19-62706E023703}">
                      <ahyp:hlinkClr xmlns="" xmlns:ahyp="http://schemas.microsoft.com/office/drawing/2018/hyperlinkcolor" val="tx"/>
                    </a:ext>
                  </a:extLst>
                </a:hlinkClick>
              </a:rPr>
              <a:t>CloudWatch</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5">
                  <a:extLst>
                    <a:ext uri="{A12FA001-AC4F-418D-AE19-62706E023703}">
                      <ahyp:hlinkClr xmlns="" xmlns:ahyp="http://schemas.microsoft.com/office/drawing/2018/hyperlinkcolor" val="tx"/>
                    </a:ext>
                  </a:extLst>
                </a:hlinkClick>
              </a:rPr>
              <a:t>Amazon EC2 Auto Scaling </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6">
                <a:extLst>
                  <a:ext uri="{A12FA001-AC4F-418D-AE19-62706E023703}">
                    <ahyp:hlinkClr xmlns="" xmlns:ahyp="http://schemas.microsoft.com/office/drawing/2018/hyperlinkcolor" val="tx"/>
                  </a:ext>
                </a:extLst>
              </a:hlinkClick>
            </a:endParaRPr>
          </a:p>
          <a:p>
            <a:r>
              <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hlinkClick r:id="rId7">
                  <a:extLst>
                    <a:ext uri="{A12FA001-AC4F-418D-AE19-62706E023703}">
                      <ahyp:hlinkClr xmlns="" xmlns:ahyp="http://schemas.microsoft.com/office/drawing/2018/hyperlinkcolor" val="tx"/>
                    </a:ext>
                  </a:extLst>
                </a:hlinkClick>
              </a:rPr>
              <a:t>SPL Lab – Introduction to Amazon EC2 Auto Scaling</a:t>
            </a:r>
            <a:endParaRPr lang="en-US" sz="2333" dirty="0">
              <a:solidFill>
                <a:schemeClr val="accent4">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333" dirty="0">
              <a:solidFill>
                <a:srgbClr val="D232AA"/>
              </a:solidFill>
              <a:latin typeface="Amazon Ember Light" panose="020B0403020204020204" pitchFamily="34" charset="0"/>
              <a:ea typeface="Amazon Ember Light" panose="020B0403020204020204" pitchFamily="34" charset="0"/>
              <a:cs typeface="Amazon Ember Light" panose="020B0403020204020204" pitchFamily="34" charset="0"/>
              <a:hlinkClick r:id="rId8">
                <a:extLst>
                  <a:ext uri="{A12FA001-AC4F-418D-AE19-62706E023703}">
                    <ahyp:hlinkClr xmlns="" xmlns:ahyp="http://schemas.microsoft.com/office/drawing/2018/hyperlinkcolor" val="tx"/>
                  </a:ext>
                </a:extLst>
              </a:hlinkClick>
            </a:endParaRPr>
          </a:p>
        </p:txBody>
      </p:sp>
      <p:cxnSp>
        <p:nvCxnSpPr>
          <p:cNvPr id="13" name="Straight Connector 12">
            <a:extLst>
              <a:ext uri="{FF2B5EF4-FFF2-40B4-BE49-F238E27FC236}">
                <a16:creationId xmlns:a16="http://schemas.microsoft.com/office/drawing/2014/main" id="{1753DABC-09E7-DF4F-8E22-E2E18022EA71}"/>
              </a:ext>
            </a:extLst>
          </p:cNvPr>
          <p:cNvCxnSpPr>
            <a:cxnSpLocks/>
          </p:cNvCxnSpPr>
          <p:nvPr/>
        </p:nvCxnSpPr>
        <p:spPr>
          <a:xfrm>
            <a:off x="3605061" y="2445979"/>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41DAADB-04F2-2045-8F9D-C59C0C33EC3F}"/>
              </a:ext>
            </a:extLst>
          </p:cNvPr>
          <p:cNvCxnSpPr>
            <a:cxnSpLocks/>
          </p:cNvCxnSpPr>
          <p:nvPr/>
        </p:nvCxnSpPr>
        <p:spPr>
          <a:xfrm>
            <a:off x="3601247" y="3142814"/>
            <a:ext cx="83200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FA3884-AFE6-E349-B380-B5963B332D21}"/>
              </a:ext>
            </a:extLst>
          </p:cNvPr>
          <p:cNvPicPr>
            <a:picLocks noChangeAspect="1"/>
          </p:cNvPicPr>
          <p:nvPr/>
        </p:nvPicPr>
        <p:blipFill rotWithShape="1">
          <a:blip r:embed="rId9"/>
          <a:srcRect l="7006" t="10170" r="7400" b="6296"/>
          <a:stretch/>
        </p:blipFill>
        <p:spPr>
          <a:xfrm>
            <a:off x="21619" y="3713438"/>
            <a:ext cx="4975684" cy="2231090"/>
          </a:xfrm>
          <a:prstGeom prst="rect">
            <a:avLst/>
          </a:prstGeom>
        </p:spPr>
      </p:pic>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51</a:t>
            </a:fld>
            <a:endParaRPr lang="en-US"/>
          </a:p>
        </p:txBody>
      </p:sp>
    </p:spTree>
    <p:extLst>
      <p:ext uri="{BB962C8B-B14F-4D97-AF65-F5344CB8AC3E}">
        <p14:creationId xmlns:p14="http://schemas.microsoft.com/office/powerpoint/2010/main" val="3478237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A radio station runs a contest where every day at noon they make an announcement that generates an immediate spike in traffic that requires 8 Amazon EC2 instances to process. All other times the web site requires 2 EC2 instances.</a:t>
            </a:r>
            <a:br>
              <a:rPr lang="en-US" sz="2000" dirty="0"/>
            </a:br>
            <a:r>
              <a:rPr lang="en-US" sz="2000" dirty="0"/>
              <a:t/>
            </a:r>
            <a:br>
              <a:rPr lang="en-US" sz="2000" dirty="0"/>
            </a:br>
            <a:r>
              <a:rPr lang="en-US" sz="2000" dirty="0"/>
              <a:t>Which is the most cost effective way to meet these requirements?</a:t>
            </a:r>
          </a:p>
          <a:p>
            <a:pPr marL="0" indent="0">
              <a:lnSpc>
                <a:spcPct val="100000"/>
              </a:lnSpc>
              <a:buNone/>
            </a:pPr>
            <a:endParaRPr lang="en-US" sz="2000" dirty="0"/>
          </a:p>
          <a:p>
            <a:pPr marL="380985" indent="-380985">
              <a:lnSpc>
                <a:spcPct val="100000"/>
              </a:lnSpc>
              <a:buFont typeface="+mj-lt"/>
              <a:buAutoNum type="alphaUcPeriod"/>
            </a:pPr>
            <a:r>
              <a:rPr lang="en-US" sz="1800" dirty="0"/>
              <a:t>Create an Auto Scaling group with a minimum capacity of 2 and scale up based up on CPU utilization.</a:t>
            </a:r>
          </a:p>
          <a:p>
            <a:pPr marL="380985" indent="-380985">
              <a:lnSpc>
                <a:spcPct val="100000"/>
              </a:lnSpc>
              <a:buFont typeface="+mj-lt"/>
              <a:buAutoNum type="alphaUcPeriod"/>
            </a:pPr>
            <a:r>
              <a:rPr lang="en-US" sz="1800" dirty="0"/>
              <a:t>Create an Auto Scaling group with a minimum capacity of 8 at all times.</a:t>
            </a:r>
          </a:p>
          <a:p>
            <a:pPr marL="380985" indent="-380985">
              <a:lnSpc>
                <a:spcPct val="100000"/>
              </a:lnSpc>
              <a:buFont typeface="+mj-lt"/>
              <a:buAutoNum type="alphaUcPeriod"/>
            </a:pPr>
            <a:r>
              <a:rPr lang="en-US" sz="1800" dirty="0"/>
              <a:t>Create an Auto Scaling group with a minimum capacity of 2 and set a schedule to scale up at 11:40 am.</a:t>
            </a:r>
          </a:p>
          <a:p>
            <a:pPr marL="380985" indent="-380985">
              <a:lnSpc>
                <a:spcPct val="100000"/>
              </a:lnSpc>
              <a:buFont typeface="+mj-lt"/>
              <a:buAutoNum type="alphaUcPeriod"/>
            </a:pPr>
            <a:r>
              <a:rPr lang="en-US" sz="1800" dirty="0"/>
              <a:t>Create an Auto Scaling group with a minimum capacity of 2 and scale up based upon memory utilization.</a:t>
            </a:r>
          </a:p>
        </p:txBody>
      </p:sp>
      <p:sp>
        <p:nvSpPr>
          <p:cNvPr id="2" name="Footer Placeholder 1"/>
          <p:cNvSpPr>
            <a:spLocks noGrp="1"/>
          </p:cNvSpPr>
          <p:nvPr>
            <p:ph type="ftr" sz="quarter" idx="3"/>
          </p:nvPr>
        </p:nvSpPr>
        <p:spPr/>
        <p:txBody>
          <a:bodyPr/>
          <a:lstStyle/>
          <a:p>
            <a:r>
              <a:rPr lang="en-US" dirty="0"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52</a:t>
            </a:fld>
            <a:endParaRPr lang="en-US"/>
          </a:p>
        </p:txBody>
      </p:sp>
    </p:spTree>
    <p:extLst>
      <p:ext uri="{BB962C8B-B14F-4D97-AF65-F5344CB8AC3E}">
        <p14:creationId xmlns:p14="http://schemas.microsoft.com/office/powerpoint/2010/main" val="2415373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A radio station runs a contest where </a:t>
            </a:r>
            <a:r>
              <a:rPr lang="en-US" sz="2000" b="1" dirty="0">
                <a:solidFill>
                  <a:srgbClr val="D232AA"/>
                </a:solidFill>
              </a:rPr>
              <a:t>every day at noon </a:t>
            </a:r>
            <a:r>
              <a:rPr lang="en-US" sz="2000" dirty="0"/>
              <a:t>they make an announcement that generates an </a:t>
            </a:r>
            <a:r>
              <a:rPr lang="en-US" sz="2000" b="1" dirty="0">
                <a:solidFill>
                  <a:srgbClr val="D232AA"/>
                </a:solidFill>
              </a:rPr>
              <a:t>immediate spike in traffic </a:t>
            </a:r>
            <a:r>
              <a:rPr lang="en-US" sz="2000" dirty="0"/>
              <a:t>that requires </a:t>
            </a:r>
            <a:r>
              <a:rPr lang="en-US" sz="2000" b="1" dirty="0">
                <a:solidFill>
                  <a:srgbClr val="D232AA"/>
                </a:solidFill>
              </a:rPr>
              <a:t>8 Amazon EC2 instances </a:t>
            </a:r>
            <a:r>
              <a:rPr lang="en-US" sz="2000" dirty="0"/>
              <a:t>to process. All other times the web site requires </a:t>
            </a:r>
            <a:r>
              <a:rPr lang="en-US" sz="2000" b="1" dirty="0">
                <a:solidFill>
                  <a:srgbClr val="D232AA"/>
                </a:solidFill>
              </a:rPr>
              <a:t>2 EC2 instances</a:t>
            </a:r>
            <a:r>
              <a:rPr lang="en-US" sz="2000" dirty="0"/>
              <a:t>.</a:t>
            </a:r>
            <a:br>
              <a:rPr lang="en-US" sz="2000" dirty="0"/>
            </a:br>
            <a:r>
              <a:rPr lang="en-US" sz="2000" dirty="0"/>
              <a:t/>
            </a:r>
            <a:br>
              <a:rPr lang="en-US" sz="2000" dirty="0"/>
            </a:br>
            <a:r>
              <a:rPr lang="en-US" sz="2000" dirty="0"/>
              <a:t>Which is the most </a:t>
            </a:r>
            <a:r>
              <a:rPr lang="en-US" sz="2000" b="1" dirty="0">
                <a:solidFill>
                  <a:srgbClr val="D232AA"/>
                </a:solidFill>
              </a:rPr>
              <a:t>cost effective </a:t>
            </a:r>
            <a:r>
              <a:rPr lang="en-US" sz="2000" dirty="0"/>
              <a:t>way to meet these requirements?</a:t>
            </a:r>
          </a:p>
          <a:p>
            <a:pPr marL="0" indent="0">
              <a:lnSpc>
                <a:spcPct val="100000"/>
              </a:lnSpc>
              <a:buNone/>
            </a:pPr>
            <a:endParaRPr lang="en-US" sz="2000" dirty="0"/>
          </a:p>
          <a:p>
            <a:pPr marL="380985" indent="-380985">
              <a:lnSpc>
                <a:spcPct val="100000"/>
              </a:lnSpc>
              <a:buFont typeface="+mj-lt"/>
              <a:buAutoNum type="alphaUcPeriod"/>
            </a:pPr>
            <a:r>
              <a:rPr lang="en-US" sz="1800" dirty="0"/>
              <a:t>Create an Auto Scaling group with a minimum capacity of 2 and scale up based up on CPU utilization</a:t>
            </a:r>
          </a:p>
          <a:p>
            <a:pPr marL="380985" indent="-380985">
              <a:lnSpc>
                <a:spcPct val="100000"/>
              </a:lnSpc>
              <a:buFont typeface="+mj-lt"/>
              <a:buAutoNum type="alphaUcPeriod"/>
            </a:pPr>
            <a:r>
              <a:rPr lang="en-US" sz="1800" dirty="0"/>
              <a:t>Create an Auto Scaling group with a minimum capacity of 8 at all times</a:t>
            </a:r>
          </a:p>
          <a:p>
            <a:pPr marL="380985" indent="-380985">
              <a:lnSpc>
                <a:spcPct val="100000"/>
              </a:lnSpc>
              <a:buFont typeface="+mj-lt"/>
              <a:buAutoNum type="alphaUcPeriod"/>
            </a:pPr>
            <a:r>
              <a:rPr lang="en-US" sz="1800" dirty="0"/>
              <a:t>Create an Auto Scaling group with a minimum capacity of 2 and set a schedule to scale up at 11:40 am</a:t>
            </a:r>
          </a:p>
          <a:p>
            <a:pPr marL="380985" indent="-380985">
              <a:lnSpc>
                <a:spcPct val="100000"/>
              </a:lnSpc>
              <a:buFont typeface="+mj-lt"/>
              <a:buAutoNum type="alphaUcPeriod"/>
            </a:pPr>
            <a:r>
              <a:rPr lang="en-US" sz="1800" dirty="0"/>
              <a:t>Create an Auto Scaling group with a minimum capacity of 2 and scale up based upon memory utilization</a:t>
            </a:r>
          </a:p>
        </p:txBody>
      </p:sp>
      <p:sp>
        <p:nvSpPr>
          <p:cNvPr id="2" name="Footer Placeholder 1"/>
          <p:cNvSpPr>
            <a:spLocks noGrp="1"/>
          </p:cNvSpPr>
          <p:nvPr>
            <p:ph type="ftr" sz="quarter" idx="3"/>
          </p:nvPr>
        </p:nvSpPr>
        <p:spPr/>
        <p:txBody>
          <a:bodyPr/>
          <a:lstStyle/>
          <a:p>
            <a:r>
              <a:rPr lang="en-US" dirty="0"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53</a:t>
            </a:fld>
            <a:endParaRPr lang="en-US"/>
          </a:p>
        </p:txBody>
      </p:sp>
    </p:spTree>
    <p:extLst>
      <p:ext uri="{BB962C8B-B14F-4D97-AF65-F5344CB8AC3E}">
        <p14:creationId xmlns:p14="http://schemas.microsoft.com/office/powerpoint/2010/main" val="1720745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A radio station runs a contest where </a:t>
            </a:r>
            <a:r>
              <a:rPr lang="en-US" sz="2000" b="1" dirty="0">
                <a:solidFill>
                  <a:srgbClr val="D232AA"/>
                </a:solidFill>
              </a:rPr>
              <a:t>every day at noon </a:t>
            </a:r>
            <a:r>
              <a:rPr lang="en-US" sz="2000" dirty="0"/>
              <a:t>they make an announcement that generates an </a:t>
            </a:r>
            <a:r>
              <a:rPr lang="en-US" sz="2000" b="1" dirty="0">
                <a:solidFill>
                  <a:srgbClr val="D232AA"/>
                </a:solidFill>
              </a:rPr>
              <a:t>immediate spike in traffic </a:t>
            </a:r>
            <a:r>
              <a:rPr lang="en-US" sz="2000" dirty="0"/>
              <a:t>that requires </a:t>
            </a:r>
            <a:r>
              <a:rPr lang="en-US" sz="2000" b="1" dirty="0">
                <a:solidFill>
                  <a:srgbClr val="D232AA"/>
                </a:solidFill>
              </a:rPr>
              <a:t>8 Amazon EC2 instances </a:t>
            </a:r>
            <a:r>
              <a:rPr lang="en-US" sz="2000" dirty="0"/>
              <a:t>to process. All other times the web site requires </a:t>
            </a:r>
            <a:r>
              <a:rPr lang="en-US" sz="2000" b="1" dirty="0">
                <a:solidFill>
                  <a:srgbClr val="D232AA"/>
                </a:solidFill>
              </a:rPr>
              <a:t>2 EC2 instances</a:t>
            </a:r>
            <a:r>
              <a:rPr lang="en-US" sz="2000" dirty="0"/>
              <a:t>.</a:t>
            </a:r>
            <a:br>
              <a:rPr lang="en-US" sz="2000" dirty="0"/>
            </a:br>
            <a:r>
              <a:rPr lang="en-US" sz="2000" dirty="0"/>
              <a:t/>
            </a:r>
            <a:br>
              <a:rPr lang="en-US" sz="2000" dirty="0"/>
            </a:br>
            <a:r>
              <a:rPr lang="en-US" sz="2000" dirty="0"/>
              <a:t>Which is the most </a:t>
            </a:r>
            <a:r>
              <a:rPr lang="en-US" sz="2000" b="1" dirty="0">
                <a:solidFill>
                  <a:srgbClr val="D232AA"/>
                </a:solidFill>
              </a:rPr>
              <a:t>cost effective </a:t>
            </a:r>
            <a:r>
              <a:rPr lang="en-US" sz="2000" dirty="0"/>
              <a:t>way to meet these requirements?</a:t>
            </a:r>
          </a:p>
          <a:p>
            <a:pPr marL="0" indent="0">
              <a:lnSpc>
                <a:spcPct val="100000"/>
              </a:lnSpc>
              <a:buNone/>
            </a:pPr>
            <a:endParaRPr lang="en-US" sz="2000" dirty="0"/>
          </a:p>
          <a:p>
            <a:pPr marL="380985" indent="-380985">
              <a:lnSpc>
                <a:spcPct val="100000"/>
              </a:lnSpc>
              <a:buFont typeface="+mj-lt"/>
              <a:buAutoNum type="alphaUcPeriod"/>
            </a:pPr>
            <a:r>
              <a:rPr lang="en-US" sz="1800" dirty="0"/>
              <a:t>Create an Auto Scaling group with a minimum capacity of 2 and scale up based up on CPU utilization</a:t>
            </a:r>
          </a:p>
          <a:p>
            <a:pPr marL="380985" indent="-380985">
              <a:lnSpc>
                <a:spcPct val="100000"/>
              </a:lnSpc>
              <a:buFont typeface="+mj-lt"/>
              <a:buAutoNum type="alphaUcPeriod"/>
            </a:pPr>
            <a:r>
              <a:rPr lang="en-US" sz="1800" strike="sngStrike" dirty="0"/>
              <a:t>Create an Auto Scaling group with a minimum capacity of 8 at all times </a:t>
            </a:r>
            <a:r>
              <a:rPr lang="en-US" sz="1800" dirty="0"/>
              <a:t>(overprovisioned)</a:t>
            </a:r>
          </a:p>
          <a:p>
            <a:pPr marL="380985" indent="-380985">
              <a:lnSpc>
                <a:spcPct val="100000"/>
              </a:lnSpc>
              <a:buFont typeface="+mj-lt"/>
              <a:buAutoNum type="alphaUcPeriod"/>
            </a:pPr>
            <a:r>
              <a:rPr lang="en-US" sz="1800" dirty="0"/>
              <a:t>Create an Auto Scaling group with a minimum capacity of 2 and set a schedule to scale up at 11:40 am</a:t>
            </a:r>
          </a:p>
          <a:p>
            <a:pPr marL="380985" indent="-380985">
              <a:lnSpc>
                <a:spcPct val="100000"/>
              </a:lnSpc>
              <a:buFont typeface="+mj-lt"/>
              <a:buAutoNum type="alphaUcPeriod"/>
            </a:pPr>
            <a:r>
              <a:rPr lang="en-US" sz="1800" dirty="0"/>
              <a:t>Create an Auto Scaling group with a minimum capacity of 2 and scale up based upon memory utilization</a:t>
            </a:r>
          </a:p>
        </p:txBody>
      </p:sp>
      <p:sp>
        <p:nvSpPr>
          <p:cNvPr id="2" name="Footer Placeholder 1"/>
          <p:cNvSpPr>
            <a:spLocks noGrp="1"/>
          </p:cNvSpPr>
          <p:nvPr>
            <p:ph type="ftr" sz="quarter" idx="3"/>
          </p:nvPr>
        </p:nvSpPr>
        <p:spPr/>
        <p:txBody>
          <a:bodyPr/>
          <a:lstStyle/>
          <a:p>
            <a:r>
              <a:rPr lang="en-US" dirty="0"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54</a:t>
            </a:fld>
            <a:endParaRPr lang="en-US"/>
          </a:p>
        </p:txBody>
      </p:sp>
    </p:spTree>
    <p:extLst>
      <p:ext uri="{BB962C8B-B14F-4D97-AF65-F5344CB8AC3E}">
        <p14:creationId xmlns:p14="http://schemas.microsoft.com/office/powerpoint/2010/main" val="1049401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A radio station runs a contest where </a:t>
            </a:r>
            <a:r>
              <a:rPr lang="en-US" sz="2000" b="1" dirty="0">
                <a:solidFill>
                  <a:srgbClr val="D232AA"/>
                </a:solidFill>
              </a:rPr>
              <a:t>every day at noon </a:t>
            </a:r>
            <a:r>
              <a:rPr lang="en-US" sz="2000" dirty="0"/>
              <a:t>they make an announcement that generates an </a:t>
            </a:r>
            <a:r>
              <a:rPr lang="en-US" sz="2000" b="1" dirty="0">
                <a:solidFill>
                  <a:srgbClr val="D232AA"/>
                </a:solidFill>
              </a:rPr>
              <a:t>immediate spike in traffic </a:t>
            </a:r>
            <a:r>
              <a:rPr lang="en-US" sz="2000" dirty="0"/>
              <a:t>that requires </a:t>
            </a:r>
            <a:r>
              <a:rPr lang="en-US" sz="2000" b="1" dirty="0">
                <a:solidFill>
                  <a:srgbClr val="D232AA"/>
                </a:solidFill>
              </a:rPr>
              <a:t>8 Amazon EC2 instances </a:t>
            </a:r>
            <a:r>
              <a:rPr lang="en-US" sz="2000" dirty="0"/>
              <a:t>to process. All other times the web site requires </a:t>
            </a:r>
            <a:r>
              <a:rPr lang="en-US" sz="2000" b="1" dirty="0">
                <a:solidFill>
                  <a:srgbClr val="D232AA"/>
                </a:solidFill>
              </a:rPr>
              <a:t>2 EC2 instances</a:t>
            </a:r>
            <a:r>
              <a:rPr lang="en-US" sz="2000" dirty="0"/>
              <a:t>.</a:t>
            </a:r>
            <a:br>
              <a:rPr lang="en-US" sz="2000" dirty="0"/>
            </a:br>
            <a:r>
              <a:rPr lang="en-US" sz="2000" dirty="0"/>
              <a:t/>
            </a:r>
            <a:br>
              <a:rPr lang="en-US" sz="2000" dirty="0"/>
            </a:br>
            <a:r>
              <a:rPr lang="en-US" sz="2000" dirty="0"/>
              <a:t>Which is the most </a:t>
            </a:r>
            <a:r>
              <a:rPr lang="en-US" sz="2000" b="1" dirty="0">
                <a:solidFill>
                  <a:srgbClr val="D232AA"/>
                </a:solidFill>
              </a:rPr>
              <a:t>cost effective </a:t>
            </a:r>
            <a:r>
              <a:rPr lang="en-US" sz="2000" dirty="0"/>
              <a:t>way to meet these requirements?</a:t>
            </a:r>
          </a:p>
          <a:p>
            <a:pPr marL="0" indent="0">
              <a:lnSpc>
                <a:spcPct val="100000"/>
              </a:lnSpc>
              <a:buNone/>
            </a:pPr>
            <a:endParaRPr lang="en-US" sz="2000" dirty="0"/>
          </a:p>
          <a:p>
            <a:pPr marL="380985" indent="-380985">
              <a:lnSpc>
                <a:spcPct val="100000"/>
              </a:lnSpc>
              <a:buFont typeface="+mj-lt"/>
              <a:buAutoNum type="alphaUcPeriod"/>
            </a:pPr>
            <a:r>
              <a:rPr lang="en-US" sz="1800" dirty="0"/>
              <a:t>Create an Auto Scaling group with a minimum capacity of 2 and scale up based up on CPU utilization</a:t>
            </a:r>
          </a:p>
          <a:p>
            <a:pPr marL="380985" indent="-380985">
              <a:lnSpc>
                <a:spcPct val="100000"/>
              </a:lnSpc>
              <a:buFont typeface="+mj-lt"/>
              <a:buAutoNum type="alphaUcPeriod"/>
            </a:pPr>
            <a:r>
              <a:rPr lang="en-US" sz="1800" strike="sngStrike" dirty="0">
                <a:solidFill>
                  <a:schemeClr val="bg1">
                    <a:lumMod val="65000"/>
                  </a:schemeClr>
                </a:solidFill>
              </a:rPr>
              <a:t>Create an Auto Scaling group with a minimum capacity of 8 at all times </a:t>
            </a:r>
            <a:r>
              <a:rPr lang="en-US" sz="1800" dirty="0">
                <a:solidFill>
                  <a:schemeClr val="bg1">
                    <a:lumMod val="65000"/>
                  </a:schemeClr>
                </a:solidFill>
              </a:rPr>
              <a:t>(overprovisioned)</a:t>
            </a:r>
          </a:p>
          <a:p>
            <a:pPr marL="380985" indent="-380985">
              <a:lnSpc>
                <a:spcPct val="100000"/>
              </a:lnSpc>
              <a:buFont typeface="+mj-lt"/>
              <a:buAutoNum type="alphaUcPeriod"/>
            </a:pPr>
            <a:r>
              <a:rPr lang="en-US" sz="1800" dirty="0"/>
              <a:t>Create an Auto Scaling group with a minimum capacity of 2 and set a schedule to scale up at 11:40 am</a:t>
            </a:r>
          </a:p>
          <a:p>
            <a:pPr marL="380985" indent="-380985">
              <a:lnSpc>
                <a:spcPct val="100000"/>
              </a:lnSpc>
              <a:buFont typeface="+mj-lt"/>
              <a:buAutoNum type="alphaUcPeriod"/>
            </a:pPr>
            <a:r>
              <a:rPr lang="en-US" sz="1800" strike="sngStrike" dirty="0"/>
              <a:t>Create an Auto Scaling group with a minimum capacity of 2 and scale up based upon memory utilization </a:t>
            </a:r>
            <a:r>
              <a:rPr lang="en-US" sz="1800" dirty="0"/>
              <a:t>(not a native CloudWatch event)</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55</a:t>
            </a:fld>
            <a:endParaRPr lang="en-US"/>
          </a:p>
        </p:txBody>
      </p:sp>
    </p:spTree>
    <p:extLst>
      <p:ext uri="{BB962C8B-B14F-4D97-AF65-F5344CB8AC3E}">
        <p14:creationId xmlns:p14="http://schemas.microsoft.com/office/powerpoint/2010/main" val="1053825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A radio station runs a contest where </a:t>
            </a:r>
            <a:r>
              <a:rPr lang="en-US" sz="2000" b="1" dirty="0">
                <a:solidFill>
                  <a:srgbClr val="D232AA"/>
                </a:solidFill>
              </a:rPr>
              <a:t>every day at noon </a:t>
            </a:r>
            <a:r>
              <a:rPr lang="en-US" sz="2000" dirty="0"/>
              <a:t>they make an announcement that generates an </a:t>
            </a:r>
            <a:r>
              <a:rPr lang="en-US" sz="2000" b="1" dirty="0">
                <a:solidFill>
                  <a:srgbClr val="D232AA"/>
                </a:solidFill>
              </a:rPr>
              <a:t>immediate spike in traffic </a:t>
            </a:r>
            <a:r>
              <a:rPr lang="en-US" sz="2000" dirty="0"/>
              <a:t>that requires </a:t>
            </a:r>
            <a:r>
              <a:rPr lang="en-US" sz="2000" b="1" dirty="0">
                <a:solidFill>
                  <a:srgbClr val="D232AA"/>
                </a:solidFill>
              </a:rPr>
              <a:t>8 Amazon EC2 instances </a:t>
            </a:r>
            <a:r>
              <a:rPr lang="en-US" sz="2000" dirty="0"/>
              <a:t>to process. All other times the web site requires </a:t>
            </a:r>
            <a:r>
              <a:rPr lang="en-US" sz="2000" b="1" dirty="0">
                <a:solidFill>
                  <a:srgbClr val="D232AA"/>
                </a:solidFill>
              </a:rPr>
              <a:t>2 EC2 instances</a:t>
            </a:r>
            <a:r>
              <a:rPr lang="en-US" sz="2000" dirty="0"/>
              <a:t>.</a:t>
            </a:r>
            <a:br>
              <a:rPr lang="en-US" sz="2000" dirty="0"/>
            </a:br>
            <a:r>
              <a:rPr lang="en-US" sz="2000" dirty="0"/>
              <a:t/>
            </a:r>
            <a:br>
              <a:rPr lang="en-US" sz="2000" dirty="0"/>
            </a:br>
            <a:r>
              <a:rPr lang="en-US" sz="2000" dirty="0"/>
              <a:t>Which is the most </a:t>
            </a:r>
            <a:r>
              <a:rPr lang="en-US" sz="2000" b="1" dirty="0">
                <a:solidFill>
                  <a:srgbClr val="D232AA"/>
                </a:solidFill>
              </a:rPr>
              <a:t>cost effective </a:t>
            </a:r>
            <a:r>
              <a:rPr lang="en-US" sz="2000" dirty="0"/>
              <a:t>way to meet these requirements?</a:t>
            </a:r>
          </a:p>
          <a:p>
            <a:pPr marL="0" indent="0">
              <a:lnSpc>
                <a:spcPct val="100000"/>
              </a:lnSpc>
              <a:buNone/>
            </a:pPr>
            <a:endParaRPr lang="en-US" sz="2000" dirty="0"/>
          </a:p>
          <a:p>
            <a:pPr marL="380985" indent="-380985">
              <a:lnSpc>
                <a:spcPct val="100000"/>
              </a:lnSpc>
              <a:buFont typeface="+mj-lt"/>
              <a:buAutoNum type="alphaUcPeriod"/>
            </a:pPr>
            <a:r>
              <a:rPr lang="en-US" sz="1800" strike="sngStrike" dirty="0"/>
              <a:t>Create an Auto Scaling group with a minimum capacity of 2 and scale up based up on CPU utilization </a:t>
            </a:r>
            <a:r>
              <a:rPr lang="en-US" sz="1800" dirty="0"/>
              <a:t>(delay in launching instances)</a:t>
            </a:r>
          </a:p>
          <a:p>
            <a:pPr marL="380985" indent="-380985">
              <a:lnSpc>
                <a:spcPct val="100000"/>
              </a:lnSpc>
              <a:buFont typeface="+mj-lt"/>
              <a:buAutoNum type="alphaUcPeriod"/>
            </a:pPr>
            <a:r>
              <a:rPr lang="en-US" sz="1800" strike="sngStrike" dirty="0">
                <a:solidFill>
                  <a:schemeClr val="bg1">
                    <a:lumMod val="65000"/>
                  </a:schemeClr>
                </a:solidFill>
              </a:rPr>
              <a:t>Create an Auto Scaling group with a minimum capacity of 8 at all times </a:t>
            </a:r>
            <a:r>
              <a:rPr lang="en-US" sz="1800" dirty="0">
                <a:solidFill>
                  <a:schemeClr val="bg1">
                    <a:lumMod val="65000"/>
                  </a:schemeClr>
                </a:solidFill>
              </a:rPr>
              <a:t>(overprovisioned)</a:t>
            </a:r>
          </a:p>
          <a:p>
            <a:pPr marL="380985" indent="-380985">
              <a:lnSpc>
                <a:spcPct val="100000"/>
              </a:lnSpc>
              <a:buFont typeface="+mj-lt"/>
              <a:buAutoNum type="alphaUcPeriod"/>
            </a:pPr>
            <a:r>
              <a:rPr lang="en-US" sz="1800" dirty="0"/>
              <a:t>Create an Auto Scaling group with a minimum capacity of 2 and set a schedule to scale up at 11:40 am</a:t>
            </a:r>
          </a:p>
          <a:p>
            <a:pPr marL="380985" indent="-380985">
              <a:lnSpc>
                <a:spcPct val="100000"/>
              </a:lnSpc>
              <a:buFont typeface="+mj-lt"/>
              <a:buAutoNum type="alphaUcPeriod"/>
            </a:pPr>
            <a:r>
              <a:rPr lang="en-US" sz="1800" strike="sngStrike" dirty="0">
                <a:solidFill>
                  <a:schemeClr val="bg1">
                    <a:lumMod val="65000"/>
                  </a:schemeClr>
                </a:solidFill>
              </a:rPr>
              <a:t>Create an Auto Scaling group with a minimum capacity of 2 and scale up based upon memory utilization </a:t>
            </a:r>
            <a:r>
              <a:rPr lang="en-US" sz="1800" dirty="0">
                <a:solidFill>
                  <a:schemeClr val="bg1">
                    <a:lumMod val="65000"/>
                  </a:schemeClr>
                </a:solidFill>
              </a:rPr>
              <a:t>(not a native CloudWatch event)</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56</a:t>
            </a:fld>
            <a:endParaRPr lang="en-US"/>
          </a:p>
        </p:txBody>
      </p:sp>
    </p:spTree>
    <p:extLst>
      <p:ext uri="{BB962C8B-B14F-4D97-AF65-F5344CB8AC3E}">
        <p14:creationId xmlns:p14="http://schemas.microsoft.com/office/powerpoint/2010/main" val="3911151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000" dirty="0"/>
              <a:t>A radio station runs a contest where </a:t>
            </a:r>
            <a:r>
              <a:rPr lang="en-US" sz="2000" b="1" dirty="0">
                <a:solidFill>
                  <a:srgbClr val="D232AA"/>
                </a:solidFill>
              </a:rPr>
              <a:t>every day at noon </a:t>
            </a:r>
            <a:r>
              <a:rPr lang="en-US" sz="2000" dirty="0"/>
              <a:t>they make an announcement that generates an </a:t>
            </a:r>
            <a:r>
              <a:rPr lang="en-US" sz="2000" b="1" dirty="0">
                <a:solidFill>
                  <a:srgbClr val="D232AA"/>
                </a:solidFill>
              </a:rPr>
              <a:t>immediate spike in traffic </a:t>
            </a:r>
            <a:r>
              <a:rPr lang="en-US" sz="2000" dirty="0"/>
              <a:t>that requires </a:t>
            </a:r>
            <a:r>
              <a:rPr lang="en-US" sz="2000" b="1" dirty="0">
                <a:solidFill>
                  <a:srgbClr val="D232AA"/>
                </a:solidFill>
              </a:rPr>
              <a:t>8 Amazon EC2 instances </a:t>
            </a:r>
            <a:r>
              <a:rPr lang="en-US" sz="2000" dirty="0"/>
              <a:t>to process. All other times the web site requires </a:t>
            </a:r>
            <a:r>
              <a:rPr lang="en-US" sz="2000" b="1" dirty="0">
                <a:solidFill>
                  <a:srgbClr val="D232AA"/>
                </a:solidFill>
              </a:rPr>
              <a:t>2 EC2 instances</a:t>
            </a:r>
            <a:r>
              <a:rPr lang="en-US" sz="2000" dirty="0"/>
              <a:t>.</a:t>
            </a:r>
            <a:br>
              <a:rPr lang="en-US" sz="2000" dirty="0"/>
            </a:br>
            <a:r>
              <a:rPr lang="en-US" sz="2000" dirty="0"/>
              <a:t/>
            </a:r>
            <a:br>
              <a:rPr lang="en-US" sz="2000" dirty="0"/>
            </a:br>
            <a:r>
              <a:rPr lang="en-US" sz="2000" dirty="0"/>
              <a:t>Which is the most </a:t>
            </a:r>
            <a:r>
              <a:rPr lang="en-US" sz="2000" b="1" dirty="0">
                <a:solidFill>
                  <a:srgbClr val="D232AA"/>
                </a:solidFill>
              </a:rPr>
              <a:t>cost effective </a:t>
            </a:r>
            <a:r>
              <a:rPr lang="en-US" sz="2000" dirty="0"/>
              <a:t>way to meet these requirements?</a:t>
            </a:r>
          </a:p>
          <a:p>
            <a:pPr marL="0" indent="0">
              <a:lnSpc>
                <a:spcPct val="100000"/>
              </a:lnSpc>
              <a:buNone/>
            </a:pPr>
            <a:endParaRPr lang="en-US" sz="2000" dirty="0"/>
          </a:p>
          <a:p>
            <a:pPr marL="380985" indent="-380985">
              <a:lnSpc>
                <a:spcPct val="100000"/>
              </a:lnSpc>
              <a:buFont typeface="+mj-lt"/>
              <a:buAutoNum type="alphaUcPeriod"/>
            </a:pPr>
            <a:r>
              <a:rPr lang="en-US" sz="1800" strike="sngStrike" dirty="0">
                <a:solidFill>
                  <a:schemeClr val="bg1">
                    <a:lumMod val="65000"/>
                  </a:schemeClr>
                </a:solidFill>
              </a:rPr>
              <a:t>Create an Auto Scaling group with a minimum capacity of 2 and scale up based up on CPU utilization </a:t>
            </a:r>
            <a:r>
              <a:rPr lang="en-US" sz="1800" dirty="0">
                <a:solidFill>
                  <a:schemeClr val="bg1">
                    <a:lumMod val="65000"/>
                  </a:schemeClr>
                </a:solidFill>
              </a:rPr>
              <a:t>(delay in launching instances)</a:t>
            </a:r>
          </a:p>
          <a:p>
            <a:pPr marL="380985" indent="-380985">
              <a:lnSpc>
                <a:spcPct val="100000"/>
              </a:lnSpc>
              <a:buFont typeface="+mj-lt"/>
              <a:buAutoNum type="alphaUcPeriod"/>
            </a:pPr>
            <a:r>
              <a:rPr lang="en-US" sz="1800" strike="sngStrike" dirty="0">
                <a:solidFill>
                  <a:schemeClr val="bg1">
                    <a:lumMod val="65000"/>
                  </a:schemeClr>
                </a:solidFill>
              </a:rPr>
              <a:t>Create an Auto Scaling group with a minimum capacity of 8 at all times </a:t>
            </a:r>
            <a:r>
              <a:rPr lang="en-US" sz="1800" dirty="0">
                <a:solidFill>
                  <a:schemeClr val="bg1">
                    <a:lumMod val="65000"/>
                  </a:schemeClr>
                </a:solidFill>
              </a:rPr>
              <a:t>(overprovisioned)</a:t>
            </a:r>
          </a:p>
          <a:p>
            <a:pPr marL="380985" indent="-380985">
              <a:lnSpc>
                <a:spcPct val="100000"/>
              </a:lnSpc>
              <a:buFont typeface="+mj-lt"/>
              <a:buAutoNum type="alphaUcPeriod"/>
            </a:pPr>
            <a:r>
              <a:rPr lang="en-US" sz="1800" b="1" dirty="0">
                <a:solidFill>
                  <a:schemeClr val="accent3"/>
                </a:solidFill>
              </a:rPr>
              <a:t>Create an Auto Scaling group with a minimum capacity of 2 and set a schedule to scale up at 11:40 am</a:t>
            </a:r>
          </a:p>
          <a:p>
            <a:pPr marL="380985" indent="-380985">
              <a:lnSpc>
                <a:spcPct val="100000"/>
              </a:lnSpc>
              <a:buFont typeface="+mj-lt"/>
              <a:buAutoNum type="alphaUcPeriod"/>
            </a:pPr>
            <a:r>
              <a:rPr lang="en-US" sz="1800" strike="sngStrike" dirty="0">
                <a:solidFill>
                  <a:schemeClr val="bg1">
                    <a:lumMod val="65000"/>
                  </a:schemeClr>
                </a:solidFill>
              </a:rPr>
              <a:t>Create an Auto Scaling group with a minimum capacity of 2 and scale up based upon memory utilization </a:t>
            </a:r>
            <a:r>
              <a:rPr lang="en-US" sz="1800" dirty="0">
                <a:solidFill>
                  <a:schemeClr val="bg1">
                    <a:lumMod val="65000"/>
                  </a:schemeClr>
                </a:solidFill>
              </a:rPr>
              <a:t>(not a native CloudWatch event)</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57</a:t>
            </a:fld>
            <a:endParaRPr lang="en-US"/>
          </a:p>
        </p:txBody>
      </p:sp>
    </p:spTree>
    <p:extLst>
      <p:ext uri="{BB962C8B-B14F-4D97-AF65-F5344CB8AC3E}">
        <p14:creationId xmlns:p14="http://schemas.microsoft.com/office/powerpoint/2010/main" val="3662637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are characteristics of Amazon EC2 Auto Scaling on AWS? (Select THREE.)</a:t>
            </a:r>
          </a:p>
          <a:p>
            <a:pPr>
              <a:lnSpc>
                <a:spcPct val="100000"/>
              </a:lnSpc>
            </a:pPr>
            <a:endParaRPr lang="en-US" sz="4000" dirty="0"/>
          </a:p>
          <a:p>
            <a:pPr marL="380985" indent="-380985">
              <a:lnSpc>
                <a:spcPct val="100000"/>
              </a:lnSpc>
              <a:buFont typeface="+mj-lt"/>
              <a:buAutoNum type="alphaUcPeriod"/>
            </a:pPr>
            <a:r>
              <a:rPr lang="en-US" sz="2333" dirty="0"/>
              <a:t>Sends traffic to healthy instances. </a:t>
            </a:r>
          </a:p>
          <a:p>
            <a:pPr marL="380985" indent="-380985">
              <a:lnSpc>
                <a:spcPct val="100000"/>
              </a:lnSpc>
              <a:buFont typeface="+mj-lt"/>
              <a:buAutoNum type="alphaUcPeriod"/>
            </a:pPr>
            <a:r>
              <a:rPr lang="en-US" sz="2333" dirty="0"/>
              <a:t>Responds to changing conditions by adding or terminating Amazon EC2 instances.</a:t>
            </a:r>
          </a:p>
          <a:p>
            <a:pPr marL="380985" indent="-380985">
              <a:lnSpc>
                <a:spcPct val="100000"/>
              </a:lnSpc>
              <a:buFont typeface="+mj-lt"/>
              <a:buAutoNum type="alphaUcPeriod"/>
            </a:pPr>
            <a:r>
              <a:rPr lang="en-US" sz="2333" dirty="0"/>
              <a:t>Collects and tracks metrics and sets alarms. </a:t>
            </a:r>
          </a:p>
          <a:p>
            <a:pPr marL="380985" indent="-380985">
              <a:lnSpc>
                <a:spcPct val="100000"/>
              </a:lnSpc>
              <a:buFont typeface="+mj-lt"/>
              <a:buAutoNum type="alphaUcPeriod"/>
            </a:pPr>
            <a:r>
              <a:rPr lang="en-US" sz="2333" dirty="0"/>
              <a:t>Delivers push notifications. </a:t>
            </a:r>
          </a:p>
          <a:p>
            <a:pPr marL="380985" indent="-380985">
              <a:lnSpc>
                <a:spcPct val="100000"/>
              </a:lnSpc>
              <a:buFont typeface="+mj-lt"/>
              <a:buAutoNum type="alphaUcPeriod"/>
            </a:pPr>
            <a:r>
              <a:rPr lang="en-US" sz="2333" dirty="0"/>
              <a:t>Launches instances from a specified Amazon Machine Image (AMI). </a:t>
            </a:r>
          </a:p>
          <a:p>
            <a:pPr marL="380985" indent="-380985">
              <a:lnSpc>
                <a:spcPct val="100000"/>
              </a:lnSpc>
              <a:buFont typeface="+mj-lt"/>
              <a:buAutoNum type="alphaUcPeriod"/>
            </a:pPr>
            <a:r>
              <a:rPr lang="en-US" sz="2333" dirty="0"/>
              <a:t>Enforces a minimum number of running Amazon EC2 instances.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58</a:t>
            </a:fld>
            <a:endParaRPr lang="en-US"/>
          </a:p>
        </p:txBody>
      </p:sp>
    </p:spTree>
    <p:extLst>
      <p:ext uri="{BB962C8B-B14F-4D97-AF65-F5344CB8AC3E}">
        <p14:creationId xmlns:p14="http://schemas.microsoft.com/office/powerpoint/2010/main" val="326372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are </a:t>
            </a:r>
            <a:r>
              <a:rPr lang="en-US" b="1" dirty="0">
                <a:solidFill>
                  <a:srgbClr val="D232AA"/>
                </a:solidFill>
              </a:rPr>
              <a:t>characteristics of Amazon EC2 Auto Scaling </a:t>
            </a:r>
            <a:r>
              <a:rPr lang="en-US" dirty="0"/>
              <a:t>on AWS? (Select THREE.)</a:t>
            </a:r>
          </a:p>
          <a:p>
            <a:pPr>
              <a:lnSpc>
                <a:spcPct val="100000"/>
              </a:lnSpc>
            </a:pPr>
            <a:endParaRPr lang="en-US" sz="4000" dirty="0"/>
          </a:p>
          <a:p>
            <a:pPr marL="380985" indent="-380985">
              <a:lnSpc>
                <a:spcPct val="100000"/>
              </a:lnSpc>
              <a:buFont typeface="+mj-lt"/>
              <a:buAutoNum type="alphaUcPeriod"/>
            </a:pPr>
            <a:r>
              <a:rPr lang="en-US" sz="2333" dirty="0"/>
              <a:t>Sends traffic to healthy instances. </a:t>
            </a:r>
          </a:p>
          <a:p>
            <a:pPr marL="380985" indent="-380985">
              <a:lnSpc>
                <a:spcPct val="100000"/>
              </a:lnSpc>
              <a:buFont typeface="+mj-lt"/>
              <a:buAutoNum type="alphaUcPeriod"/>
            </a:pPr>
            <a:r>
              <a:rPr lang="en-US" sz="2333" dirty="0"/>
              <a:t>Responds to changing conditions by adding or terminating Amazon EC2 instances.</a:t>
            </a:r>
          </a:p>
          <a:p>
            <a:pPr marL="380985" indent="-380985">
              <a:lnSpc>
                <a:spcPct val="100000"/>
              </a:lnSpc>
              <a:buFont typeface="+mj-lt"/>
              <a:buAutoNum type="alphaUcPeriod"/>
            </a:pPr>
            <a:r>
              <a:rPr lang="en-US" sz="2333" dirty="0"/>
              <a:t>Collects and tracks metrics and sets alarms. </a:t>
            </a:r>
          </a:p>
          <a:p>
            <a:pPr marL="380985" indent="-380985">
              <a:lnSpc>
                <a:spcPct val="100000"/>
              </a:lnSpc>
              <a:buFont typeface="+mj-lt"/>
              <a:buAutoNum type="alphaUcPeriod"/>
            </a:pPr>
            <a:r>
              <a:rPr lang="en-US" sz="2333" dirty="0"/>
              <a:t>Delivers push notifications. </a:t>
            </a:r>
          </a:p>
          <a:p>
            <a:pPr marL="380985" indent="-380985">
              <a:lnSpc>
                <a:spcPct val="100000"/>
              </a:lnSpc>
              <a:buFont typeface="+mj-lt"/>
              <a:buAutoNum type="alphaUcPeriod"/>
            </a:pPr>
            <a:r>
              <a:rPr lang="en-US" sz="2333" dirty="0"/>
              <a:t>Launches instances from a specified Amazon Machine Image (AMI). </a:t>
            </a:r>
          </a:p>
          <a:p>
            <a:pPr marL="380985" indent="-380985">
              <a:lnSpc>
                <a:spcPct val="100000"/>
              </a:lnSpc>
              <a:buFont typeface="+mj-lt"/>
              <a:buAutoNum type="alphaUcPeriod"/>
            </a:pPr>
            <a:r>
              <a:rPr lang="en-US" sz="2333" dirty="0"/>
              <a:t>Enforces a minimum number of running Amazon EC2 instances.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59</a:t>
            </a:fld>
            <a:endParaRPr lang="en-US"/>
          </a:p>
        </p:txBody>
      </p:sp>
    </p:spTree>
    <p:extLst>
      <p:ext uri="{BB962C8B-B14F-4D97-AF65-F5344CB8AC3E}">
        <p14:creationId xmlns:p14="http://schemas.microsoft.com/office/powerpoint/2010/main" val="18915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S3 Payment Model</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a:lnSpc>
                <a:spcPct val="150000"/>
              </a:lnSpc>
            </a:pPr>
            <a:r>
              <a:rPr lang="en-US" dirty="0">
                <a:latin typeface="+mj-lt"/>
              </a:rPr>
              <a:t>Pay only for what you use</a:t>
            </a:r>
          </a:p>
          <a:p>
            <a:pPr marL="621882" lvl="1" indent="-285739">
              <a:lnSpc>
                <a:spcPct val="150000"/>
              </a:lnSpc>
            </a:pPr>
            <a:r>
              <a:rPr lang="en-US" dirty="0">
                <a:latin typeface="+mj-lt"/>
              </a:rPr>
              <a:t>GBs per month</a:t>
            </a:r>
          </a:p>
          <a:p>
            <a:pPr marL="621882" lvl="1" indent="-285739">
              <a:lnSpc>
                <a:spcPct val="150000"/>
              </a:lnSpc>
            </a:pPr>
            <a:r>
              <a:rPr lang="en-US" dirty="0">
                <a:latin typeface="+mj-lt"/>
              </a:rPr>
              <a:t>Transfer out of region</a:t>
            </a:r>
          </a:p>
          <a:p>
            <a:pPr marL="621882" lvl="1" indent="-285739">
              <a:lnSpc>
                <a:spcPct val="150000"/>
              </a:lnSpc>
            </a:pPr>
            <a:r>
              <a:rPr lang="en-US" dirty="0">
                <a:latin typeface="+mj-lt"/>
              </a:rPr>
              <a:t>PUT, COPY, POST, LIST, and GET requests</a:t>
            </a:r>
          </a:p>
          <a:p>
            <a:pPr>
              <a:lnSpc>
                <a:spcPct val="150000"/>
              </a:lnSpc>
            </a:pPr>
            <a:r>
              <a:rPr lang="en-US" dirty="0">
                <a:latin typeface="+mj-lt"/>
              </a:rPr>
              <a:t>Free of charge</a:t>
            </a:r>
          </a:p>
          <a:p>
            <a:pPr marL="621882" lvl="1" indent="-285739">
              <a:lnSpc>
                <a:spcPct val="150000"/>
              </a:lnSpc>
            </a:pPr>
            <a:r>
              <a:rPr lang="en-US" dirty="0">
                <a:latin typeface="+mj-lt"/>
              </a:rPr>
              <a:t>Transfer in to Amazon S3</a:t>
            </a:r>
          </a:p>
          <a:p>
            <a:pPr marL="621882" lvl="1" indent="-285739">
              <a:lnSpc>
                <a:spcPct val="150000"/>
              </a:lnSpc>
            </a:pPr>
            <a:r>
              <a:rPr lang="en-US" dirty="0">
                <a:latin typeface="+mj-lt"/>
              </a:rPr>
              <a:t>Transfer out from Amazon S3 to another service the same region</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6</a:t>
            </a:fld>
            <a:endParaRPr lang="en-US"/>
          </a:p>
        </p:txBody>
      </p:sp>
    </p:spTree>
    <p:extLst>
      <p:ext uri="{BB962C8B-B14F-4D97-AF65-F5344CB8AC3E}">
        <p14:creationId xmlns:p14="http://schemas.microsoft.com/office/powerpoint/2010/main" val="3173570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are </a:t>
            </a:r>
            <a:r>
              <a:rPr lang="en-US" b="1" dirty="0">
                <a:solidFill>
                  <a:srgbClr val="D232AA"/>
                </a:solidFill>
              </a:rPr>
              <a:t>characteristics of Amazon EC2 Auto Scaling </a:t>
            </a:r>
            <a:r>
              <a:rPr lang="en-US" dirty="0"/>
              <a:t>on AWS? (Select THREE.)</a:t>
            </a:r>
          </a:p>
          <a:p>
            <a:pPr>
              <a:lnSpc>
                <a:spcPct val="100000"/>
              </a:lnSpc>
            </a:pPr>
            <a:endParaRPr lang="en-US" sz="4000" dirty="0"/>
          </a:p>
          <a:p>
            <a:pPr marL="380985" indent="-380985">
              <a:lnSpc>
                <a:spcPct val="100000"/>
              </a:lnSpc>
              <a:buFont typeface="+mj-lt"/>
              <a:buAutoNum type="alphaUcPeriod"/>
            </a:pPr>
            <a:r>
              <a:rPr lang="en-US" sz="2333" strike="sngStrike" dirty="0"/>
              <a:t>Sends traffic to healthy instances. </a:t>
            </a:r>
            <a:r>
              <a:rPr lang="en-US" sz="2333" dirty="0"/>
              <a:t>(Amazon Elastic Load Balancer)</a:t>
            </a:r>
          </a:p>
          <a:p>
            <a:pPr marL="380985" indent="-380985">
              <a:lnSpc>
                <a:spcPct val="100000"/>
              </a:lnSpc>
              <a:buFont typeface="+mj-lt"/>
              <a:buAutoNum type="alphaUcPeriod"/>
            </a:pPr>
            <a:r>
              <a:rPr lang="en-US" sz="2333" dirty="0"/>
              <a:t>Responds to changing conditions by adding or terminating Amazon EC2 instances.</a:t>
            </a:r>
          </a:p>
          <a:p>
            <a:pPr marL="380985" indent="-380985">
              <a:lnSpc>
                <a:spcPct val="100000"/>
              </a:lnSpc>
              <a:buFont typeface="+mj-lt"/>
              <a:buAutoNum type="alphaUcPeriod"/>
            </a:pPr>
            <a:r>
              <a:rPr lang="en-US" sz="2333" dirty="0"/>
              <a:t>Collects and tracks metrics and sets alarms. </a:t>
            </a:r>
          </a:p>
          <a:p>
            <a:pPr marL="380985" indent="-380985">
              <a:lnSpc>
                <a:spcPct val="100000"/>
              </a:lnSpc>
              <a:buFont typeface="+mj-lt"/>
              <a:buAutoNum type="alphaUcPeriod"/>
            </a:pPr>
            <a:r>
              <a:rPr lang="en-US" sz="2333" dirty="0"/>
              <a:t>Delivers push notifications. </a:t>
            </a:r>
          </a:p>
          <a:p>
            <a:pPr marL="380985" indent="-380985">
              <a:lnSpc>
                <a:spcPct val="100000"/>
              </a:lnSpc>
              <a:buFont typeface="+mj-lt"/>
              <a:buAutoNum type="alphaUcPeriod"/>
            </a:pPr>
            <a:r>
              <a:rPr lang="en-US" sz="2333" dirty="0"/>
              <a:t>Launches instances from a specified Amazon Machine Image (AMI). </a:t>
            </a:r>
          </a:p>
          <a:p>
            <a:pPr marL="380985" indent="-380985">
              <a:lnSpc>
                <a:spcPct val="100000"/>
              </a:lnSpc>
              <a:buFont typeface="+mj-lt"/>
              <a:buAutoNum type="alphaUcPeriod"/>
            </a:pPr>
            <a:r>
              <a:rPr lang="en-US" sz="2333" dirty="0"/>
              <a:t>Enforces a minimum number of running Amazon EC2 instances.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60</a:t>
            </a:fld>
            <a:endParaRPr lang="en-US"/>
          </a:p>
        </p:txBody>
      </p:sp>
    </p:spTree>
    <p:extLst>
      <p:ext uri="{BB962C8B-B14F-4D97-AF65-F5344CB8AC3E}">
        <p14:creationId xmlns:p14="http://schemas.microsoft.com/office/powerpoint/2010/main" val="2598121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are </a:t>
            </a:r>
            <a:r>
              <a:rPr lang="en-US" b="1" dirty="0">
                <a:solidFill>
                  <a:srgbClr val="D232AA"/>
                </a:solidFill>
              </a:rPr>
              <a:t>characteristics of Amazon EC2 Auto Scaling </a:t>
            </a:r>
            <a:r>
              <a:rPr lang="en-US" dirty="0"/>
              <a:t>on AWS? (Select THREE.)</a:t>
            </a:r>
          </a:p>
          <a:p>
            <a:pPr>
              <a:lnSpc>
                <a:spcPct val="100000"/>
              </a:lnSpc>
            </a:pPr>
            <a:endParaRPr lang="en-US" sz="4000" dirty="0"/>
          </a:p>
          <a:p>
            <a:pPr marL="380985" indent="-380985">
              <a:lnSpc>
                <a:spcPct val="100000"/>
              </a:lnSpc>
              <a:buFont typeface="+mj-lt"/>
              <a:buAutoNum type="alphaUcPeriod"/>
            </a:pPr>
            <a:r>
              <a:rPr lang="en-US" sz="2333" strike="sngStrike" dirty="0">
                <a:solidFill>
                  <a:schemeClr val="bg1">
                    <a:lumMod val="65000"/>
                  </a:schemeClr>
                </a:solidFill>
              </a:rPr>
              <a:t>Sends traffic to healthy instances. </a:t>
            </a:r>
            <a:r>
              <a:rPr lang="en-US" sz="2333" dirty="0">
                <a:solidFill>
                  <a:schemeClr val="bg1">
                    <a:lumMod val="65000"/>
                  </a:schemeClr>
                </a:solidFill>
              </a:rPr>
              <a:t>(Amazon Elastic Load Balancer)</a:t>
            </a:r>
          </a:p>
          <a:p>
            <a:pPr marL="380985" indent="-380985">
              <a:lnSpc>
                <a:spcPct val="100000"/>
              </a:lnSpc>
              <a:buFont typeface="+mj-lt"/>
              <a:buAutoNum type="alphaUcPeriod"/>
            </a:pPr>
            <a:r>
              <a:rPr lang="en-US" sz="2333" b="1" dirty="0">
                <a:solidFill>
                  <a:schemeClr val="accent3"/>
                </a:solidFill>
              </a:rPr>
              <a:t>Responds to changing conditions by adding or terminating Amazon EC2 instances.</a:t>
            </a:r>
          </a:p>
          <a:p>
            <a:pPr marL="380985" indent="-380985">
              <a:lnSpc>
                <a:spcPct val="100000"/>
              </a:lnSpc>
              <a:buFont typeface="+mj-lt"/>
              <a:buAutoNum type="alphaUcPeriod"/>
            </a:pPr>
            <a:r>
              <a:rPr lang="en-US" sz="2333" dirty="0"/>
              <a:t>Collects and tracks metrics and sets alarms. </a:t>
            </a:r>
          </a:p>
          <a:p>
            <a:pPr marL="380985" indent="-380985">
              <a:lnSpc>
                <a:spcPct val="100000"/>
              </a:lnSpc>
              <a:buFont typeface="+mj-lt"/>
              <a:buAutoNum type="alphaUcPeriod"/>
            </a:pPr>
            <a:r>
              <a:rPr lang="en-US" sz="2333" dirty="0"/>
              <a:t>Delivers push notifications. </a:t>
            </a:r>
          </a:p>
          <a:p>
            <a:pPr marL="380985" indent="-380985">
              <a:lnSpc>
                <a:spcPct val="100000"/>
              </a:lnSpc>
              <a:buFont typeface="+mj-lt"/>
              <a:buAutoNum type="alphaUcPeriod"/>
            </a:pPr>
            <a:r>
              <a:rPr lang="en-US" sz="2333" dirty="0"/>
              <a:t>Launches instances from a specified Amazon Machine Image (AMI). </a:t>
            </a:r>
          </a:p>
          <a:p>
            <a:pPr marL="380985" indent="-380985">
              <a:lnSpc>
                <a:spcPct val="100000"/>
              </a:lnSpc>
              <a:buFont typeface="+mj-lt"/>
              <a:buAutoNum type="alphaUcPeriod"/>
            </a:pPr>
            <a:r>
              <a:rPr lang="en-US" sz="2333" dirty="0"/>
              <a:t>Enforces a minimum number of running Amazon EC2 instances.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61</a:t>
            </a:fld>
            <a:endParaRPr lang="en-US"/>
          </a:p>
        </p:txBody>
      </p:sp>
    </p:spTree>
    <p:extLst>
      <p:ext uri="{BB962C8B-B14F-4D97-AF65-F5344CB8AC3E}">
        <p14:creationId xmlns:p14="http://schemas.microsoft.com/office/powerpoint/2010/main" val="69217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are </a:t>
            </a:r>
            <a:r>
              <a:rPr lang="en-US" b="1" dirty="0">
                <a:solidFill>
                  <a:srgbClr val="D232AA"/>
                </a:solidFill>
              </a:rPr>
              <a:t>characteristics of Amazon EC2 Auto Scaling </a:t>
            </a:r>
            <a:r>
              <a:rPr lang="en-US" dirty="0"/>
              <a:t>on AWS? (Select THREE.)</a:t>
            </a:r>
          </a:p>
          <a:p>
            <a:pPr>
              <a:lnSpc>
                <a:spcPct val="100000"/>
              </a:lnSpc>
            </a:pPr>
            <a:endParaRPr lang="en-US" sz="4000" dirty="0"/>
          </a:p>
          <a:p>
            <a:pPr marL="380985" indent="-380985">
              <a:lnSpc>
                <a:spcPct val="100000"/>
              </a:lnSpc>
              <a:buFont typeface="+mj-lt"/>
              <a:buAutoNum type="alphaUcPeriod"/>
            </a:pPr>
            <a:r>
              <a:rPr lang="en-US" sz="2333" strike="sngStrike" dirty="0">
                <a:solidFill>
                  <a:schemeClr val="bg1">
                    <a:lumMod val="65000"/>
                  </a:schemeClr>
                </a:solidFill>
              </a:rPr>
              <a:t>Sends traffic to healthy instances. </a:t>
            </a:r>
            <a:r>
              <a:rPr lang="en-US" sz="2333" dirty="0">
                <a:solidFill>
                  <a:schemeClr val="bg1">
                    <a:lumMod val="65000"/>
                  </a:schemeClr>
                </a:solidFill>
              </a:rPr>
              <a:t>(Amazon Elastic Load Balancer)</a:t>
            </a:r>
          </a:p>
          <a:p>
            <a:pPr marL="380985" indent="-380985">
              <a:lnSpc>
                <a:spcPct val="100000"/>
              </a:lnSpc>
              <a:buFont typeface="+mj-lt"/>
              <a:buAutoNum type="alphaUcPeriod"/>
            </a:pPr>
            <a:r>
              <a:rPr lang="en-US" sz="2333" b="1" dirty="0">
                <a:solidFill>
                  <a:schemeClr val="accent3"/>
                </a:solidFill>
              </a:rPr>
              <a:t>Responds to changing conditions by adding or terminating Amazon EC2 instances.</a:t>
            </a:r>
          </a:p>
          <a:p>
            <a:pPr marL="380985" indent="-380985">
              <a:lnSpc>
                <a:spcPct val="100000"/>
              </a:lnSpc>
              <a:buFont typeface="+mj-lt"/>
              <a:buAutoNum type="alphaUcPeriod"/>
            </a:pPr>
            <a:r>
              <a:rPr lang="en-US" sz="2333" strike="sngStrike" dirty="0"/>
              <a:t>Collects and tracks metrics and sets alarms. </a:t>
            </a:r>
            <a:r>
              <a:rPr lang="en-US" sz="2333" dirty="0"/>
              <a:t>(Amazon CloudWatch)</a:t>
            </a:r>
          </a:p>
          <a:p>
            <a:pPr marL="380985" indent="-380985">
              <a:lnSpc>
                <a:spcPct val="100000"/>
              </a:lnSpc>
              <a:buFont typeface="+mj-lt"/>
              <a:buAutoNum type="alphaUcPeriod"/>
            </a:pPr>
            <a:r>
              <a:rPr lang="en-US" sz="2333" dirty="0"/>
              <a:t>Delivers push notifications. </a:t>
            </a:r>
          </a:p>
          <a:p>
            <a:pPr marL="380985" indent="-380985">
              <a:lnSpc>
                <a:spcPct val="100000"/>
              </a:lnSpc>
              <a:buFont typeface="+mj-lt"/>
              <a:buAutoNum type="alphaUcPeriod"/>
            </a:pPr>
            <a:r>
              <a:rPr lang="en-US" sz="2333" dirty="0"/>
              <a:t>Launches instances from a specified Amazon Machine Image (AMI). </a:t>
            </a:r>
          </a:p>
          <a:p>
            <a:pPr marL="380985" indent="-380985">
              <a:lnSpc>
                <a:spcPct val="100000"/>
              </a:lnSpc>
              <a:buFont typeface="+mj-lt"/>
              <a:buAutoNum type="alphaUcPeriod"/>
            </a:pPr>
            <a:r>
              <a:rPr lang="en-US" sz="2333" dirty="0"/>
              <a:t>Enforces a minimum number of running Amazon EC2 instances.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62</a:t>
            </a:fld>
            <a:endParaRPr lang="en-US"/>
          </a:p>
        </p:txBody>
      </p:sp>
    </p:spTree>
    <p:extLst>
      <p:ext uri="{BB962C8B-B14F-4D97-AF65-F5344CB8AC3E}">
        <p14:creationId xmlns:p14="http://schemas.microsoft.com/office/powerpoint/2010/main" val="2850343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are </a:t>
            </a:r>
            <a:r>
              <a:rPr lang="en-US" b="1" dirty="0">
                <a:solidFill>
                  <a:srgbClr val="D232AA"/>
                </a:solidFill>
              </a:rPr>
              <a:t>characteristics of Amazon EC2 Auto Scaling </a:t>
            </a:r>
            <a:r>
              <a:rPr lang="en-US" dirty="0"/>
              <a:t>on AWS? (Select THREE.)</a:t>
            </a:r>
          </a:p>
          <a:p>
            <a:pPr>
              <a:lnSpc>
                <a:spcPct val="100000"/>
              </a:lnSpc>
            </a:pPr>
            <a:endParaRPr lang="en-US" sz="4000" dirty="0"/>
          </a:p>
          <a:p>
            <a:pPr marL="380985" indent="-380985">
              <a:lnSpc>
                <a:spcPct val="100000"/>
              </a:lnSpc>
              <a:buFont typeface="+mj-lt"/>
              <a:buAutoNum type="alphaUcPeriod"/>
            </a:pPr>
            <a:r>
              <a:rPr lang="en-US" sz="2333" strike="sngStrike" dirty="0">
                <a:solidFill>
                  <a:schemeClr val="bg1">
                    <a:lumMod val="65000"/>
                  </a:schemeClr>
                </a:solidFill>
              </a:rPr>
              <a:t>Sends traffic to healthy instances. </a:t>
            </a:r>
            <a:r>
              <a:rPr lang="en-US" sz="2333" dirty="0">
                <a:solidFill>
                  <a:schemeClr val="bg1">
                    <a:lumMod val="65000"/>
                  </a:schemeClr>
                </a:solidFill>
              </a:rPr>
              <a:t>(Amazon Elastic Load Balancer)</a:t>
            </a:r>
          </a:p>
          <a:p>
            <a:pPr marL="380985" indent="-380985">
              <a:lnSpc>
                <a:spcPct val="100000"/>
              </a:lnSpc>
              <a:buFont typeface="+mj-lt"/>
              <a:buAutoNum type="alphaUcPeriod"/>
            </a:pPr>
            <a:r>
              <a:rPr lang="en-US" sz="2333" b="1" dirty="0">
                <a:solidFill>
                  <a:schemeClr val="accent3"/>
                </a:solidFill>
              </a:rPr>
              <a:t>Responds to changing conditions by adding or terminating Amazon EC2 instances.</a:t>
            </a:r>
          </a:p>
          <a:p>
            <a:pPr marL="380985" indent="-380985">
              <a:lnSpc>
                <a:spcPct val="100000"/>
              </a:lnSpc>
              <a:buFont typeface="+mj-lt"/>
              <a:buAutoNum type="alphaUcPeriod"/>
            </a:pPr>
            <a:r>
              <a:rPr lang="en-US" sz="2333" strike="sngStrike" dirty="0">
                <a:solidFill>
                  <a:schemeClr val="bg1">
                    <a:lumMod val="65000"/>
                  </a:schemeClr>
                </a:solidFill>
              </a:rPr>
              <a:t>Collects and tracks metrics and sets alarms. </a:t>
            </a:r>
            <a:r>
              <a:rPr lang="en-US" sz="2333" dirty="0">
                <a:solidFill>
                  <a:schemeClr val="bg1">
                    <a:lumMod val="65000"/>
                  </a:schemeClr>
                </a:solidFill>
              </a:rPr>
              <a:t>(Amazon CloudWatch)</a:t>
            </a:r>
          </a:p>
          <a:p>
            <a:pPr marL="380985" indent="-380985">
              <a:lnSpc>
                <a:spcPct val="100000"/>
              </a:lnSpc>
              <a:buFont typeface="+mj-lt"/>
              <a:buAutoNum type="alphaUcPeriod"/>
            </a:pPr>
            <a:r>
              <a:rPr lang="en-US" sz="2333" strike="sngStrike" dirty="0"/>
              <a:t>Delivers push notifications. </a:t>
            </a:r>
            <a:r>
              <a:rPr lang="en-US" sz="2333" dirty="0"/>
              <a:t>(Amazon SNS)</a:t>
            </a:r>
          </a:p>
          <a:p>
            <a:pPr marL="380985" indent="-380985">
              <a:lnSpc>
                <a:spcPct val="100000"/>
              </a:lnSpc>
              <a:buFont typeface="+mj-lt"/>
              <a:buAutoNum type="alphaUcPeriod"/>
            </a:pPr>
            <a:r>
              <a:rPr lang="en-US" sz="2333" dirty="0"/>
              <a:t>Launches instances from a specified Amazon Machine Image (AMI). </a:t>
            </a:r>
          </a:p>
          <a:p>
            <a:pPr marL="380985" indent="-380985">
              <a:lnSpc>
                <a:spcPct val="100000"/>
              </a:lnSpc>
              <a:buFont typeface="+mj-lt"/>
              <a:buAutoNum type="alphaUcPeriod"/>
            </a:pPr>
            <a:r>
              <a:rPr lang="en-US" sz="2333" dirty="0"/>
              <a:t>Enforces a minimum number of running Amazon EC2 instances.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63</a:t>
            </a:fld>
            <a:endParaRPr lang="en-US"/>
          </a:p>
        </p:txBody>
      </p:sp>
    </p:spTree>
    <p:extLst>
      <p:ext uri="{BB962C8B-B14F-4D97-AF65-F5344CB8AC3E}">
        <p14:creationId xmlns:p14="http://schemas.microsoft.com/office/powerpoint/2010/main" val="29822604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t>Which of the following are </a:t>
            </a:r>
            <a:r>
              <a:rPr lang="en-US" b="1" dirty="0">
                <a:solidFill>
                  <a:srgbClr val="D232AA"/>
                </a:solidFill>
              </a:rPr>
              <a:t>characteristics of Amazon EC2 Auto Scaling </a:t>
            </a:r>
            <a:r>
              <a:rPr lang="en-US" dirty="0"/>
              <a:t>on AWS? (Select THREE.)</a:t>
            </a:r>
          </a:p>
          <a:p>
            <a:pPr>
              <a:lnSpc>
                <a:spcPct val="100000"/>
              </a:lnSpc>
            </a:pPr>
            <a:endParaRPr lang="en-US" sz="4000" dirty="0"/>
          </a:p>
          <a:p>
            <a:pPr marL="380985" indent="-380985">
              <a:lnSpc>
                <a:spcPct val="100000"/>
              </a:lnSpc>
              <a:buFont typeface="+mj-lt"/>
              <a:buAutoNum type="alphaUcPeriod"/>
            </a:pPr>
            <a:r>
              <a:rPr lang="en-US" sz="2333" strike="sngStrike" dirty="0">
                <a:solidFill>
                  <a:schemeClr val="bg1">
                    <a:lumMod val="65000"/>
                  </a:schemeClr>
                </a:solidFill>
              </a:rPr>
              <a:t>Sends traffic to healthy instances. </a:t>
            </a:r>
            <a:r>
              <a:rPr lang="en-US" sz="2333" dirty="0">
                <a:solidFill>
                  <a:schemeClr val="bg1">
                    <a:lumMod val="65000"/>
                  </a:schemeClr>
                </a:solidFill>
              </a:rPr>
              <a:t>(Amazon Elastic Load Balancer)</a:t>
            </a:r>
          </a:p>
          <a:p>
            <a:pPr marL="380985" indent="-380985">
              <a:lnSpc>
                <a:spcPct val="100000"/>
              </a:lnSpc>
              <a:buFont typeface="+mj-lt"/>
              <a:buAutoNum type="alphaUcPeriod"/>
            </a:pPr>
            <a:r>
              <a:rPr lang="en-US" sz="2333" b="1" dirty="0">
                <a:solidFill>
                  <a:schemeClr val="accent3"/>
                </a:solidFill>
              </a:rPr>
              <a:t>Responds to changing conditions by adding or terminating Amazon EC2 instances.</a:t>
            </a:r>
          </a:p>
          <a:p>
            <a:pPr marL="380985" indent="-380985">
              <a:lnSpc>
                <a:spcPct val="100000"/>
              </a:lnSpc>
              <a:buFont typeface="+mj-lt"/>
              <a:buAutoNum type="alphaUcPeriod"/>
            </a:pPr>
            <a:r>
              <a:rPr lang="en-US" sz="2333" strike="sngStrike" dirty="0">
                <a:solidFill>
                  <a:schemeClr val="bg1">
                    <a:lumMod val="65000"/>
                  </a:schemeClr>
                </a:solidFill>
              </a:rPr>
              <a:t>Collects and tracks metrics and sets alarms. </a:t>
            </a:r>
            <a:r>
              <a:rPr lang="en-US" sz="2333" dirty="0">
                <a:solidFill>
                  <a:schemeClr val="bg1">
                    <a:lumMod val="65000"/>
                  </a:schemeClr>
                </a:solidFill>
              </a:rPr>
              <a:t>(Amazon CloudWatch)</a:t>
            </a:r>
          </a:p>
          <a:p>
            <a:pPr marL="380985" indent="-380985">
              <a:lnSpc>
                <a:spcPct val="100000"/>
              </a:lnSpc>
              <a:buFont typeface="+mj-lt"/>
              <a:buAutoNum type="alphaUcPeriod"/>
            </a:pPr>
            <a:r>
              <a:rPr lang="en-US" sz="2333" strike="sngStrike" dirty="0">
                <a:solidFill>
                  <a:schemeClr val="bg1">
                    <a:lumMod val="65000"/>
                  </a:schemeClr>
                </a:solidFill>
              </a:rPr>
              <a:t>Delivers push notifications. </a:t>
            </a:r>
            <a:r>
              <a:rPr lang="en-US" sz="2333" dirty="0">
                <a:solidFill>
                  <a:schemeClr val="bg1">
                    <a:lumMod val="65000"/>
                  </a:schemeClr>
                </a:solidFill>
              </a:rPr>
              <a:t>(Amazon SNS)</a:t>
            </a:r>
          </a:p>
          <a:p>
            <a:pPr marL="380985" indent="-380985">
              <a:lnSpc>
                <a:spcPct val="100000"/>
              </a:lnSpc>
              <a:buFont typeface="+mj-lt"/>
              <a:buAutoNum type="alphaUcPeriod"/>
            </a:pPr>
            <a:r>
              <a:rPr lang="en-US" sz="2333" b="1" dirty="0">
                <a:solidFill>
                  <a:schemeClr val="accent3"/>
                </a:solidFill>
              </a:rPr>
              <a:t>Launches instances from a specified Amazon Machine Image (AMI). </a:t>
            </a:r>
          </a:p>
          <a:p>
            <a:pPr marL="380985" indent="-380985">
              <a:lnSpc>
                <a:spcPct val="100000"/>
              </a:lnSpc>
              <a:buFont typeface="+mj-lt"/>
              <a:buAutoNum type="alphaUcPeriod"/>
            </a:pPr>
            <a:r>
              <a:rPr lang="en-US" sz="2333" b="1" dirty="0">
                <a:solidFill>
                  <a:schemeClr val="accent3"/>
                </a:solidFill>
              </a:rPr>
              <a:t>Enforces a minimum number of running Amazon EC2 instances.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64</a:t>
            </a:fld>
            <a:endParaRPr lang="en-US"/>
          </a:p>
        </p:txBody>
      </p:sp>
    </p:spTree>
    <p:custDataLst>
      <p:tags r:id="rId1"/>
    </p:custDataLst>
    <p:extLst>
      <p:ext uri="{BB962C8B-B14F-4D97-AF65-F5344CB8AC3E}">
        <p14:creationId xmlns:p14="http://schemas.microsoft.com/office/powerpoint/2010/main" val="11378274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Exam Considerations</a:t>
            </a:r>
          </a:p>
        </p:txBody>
      </p:sp>
      <p:grpSp>
        <p:nvGrpSpPr>
          <p:cNvPr id="8" name="Group 7">
            <a:extLst>
              <a:ext uri="{FF2B5EF4-FFF2-40B4-BE49-F238E27FC236}">
                <a16:creationId xmlns:a16="http://schemas.microsoft.com/office/drawing/2014/main" id="{9ADF11C9-8BD8-654D-BA57-A77E9685F8F5}"/>
              </a:ext>
            </a:extLst>
          </p:cNvPr>
          <p:cNvGrpSpPr/>
          <p:nvPr/>
        </p:nvGrpSpPr>
        <p:grpSpPr>
          <a:xfrm>
            <a:off x="1072770" y="1941074"/>
            <a:ext cx="6898751" cy="373135"/>
            <a:chOff x="5016500" y="1612113"/>
            <a:chExt cx="7493340" cy="447762"/>
          </a:xfrm>
        </p:grpSpPr>
        <p:sp>
          <p:nvSpPr>
            <p:cNvPr id="25" name="Oval 24">
              <a:extLst>
                <a:ext uri="{FF2B5EF4-FFF2-40B4-BE49-F238E27FC236}">
                  <a16:creationId xmlns:a16="http://schemas.microsoft.com/office/drawing/2014/main" id="{3784BD78-49FC-454C-9D1A-45FA4BA55365}"/>
                </a:ext>
              </a:extLst>
            </p:cNvPr>
            <p:cNvSpPr/>
            <p:nvPr/>
          </p:nvSpPr>
          <p:spPr>
            <a:xfrm>
              <a:off x="5016500" y="1612113"/>
              <a:ext cx="447762" cy="447762"/>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01</a:t>
              </a:r>
            </a:p>
          </p:txBody>
        </p:sp>
        <p:sp>
          <p:nvSpPr>
            <p:cNvPr id="26" name="TextBox 25">
              <a:extLst>
                <a:ext uri="{FF2B5EF4-FFF2-40B4-BE49-F238E27FC236}">
                  <a16:creationId xmlns:a16="http://schemas.microsoft.com/office/drawing/2014/main" id="{4690BACA-F54F-1C46-A006-7C524767D98F}"/>
                </a:ext>
              </a:extLst>
            </p:cNvPr>
            <p:cNvSpPr txBox="1"/>
            <p:nvPr/>
          </p:nvSpPr>
          <p:spPr>
            <a:xfrm>
              <a:off x="5817069" y="1663466"/>
              <a:ext cx="6692771" cy="369332"/>
            </a:xfrm>
            <a:prstGeom prst="rect">
              <a:avLst/>
            </a:prstGeom>
            <a:noFill/>
          </p:spPr>
          <p:txBody>
            <a:bodyPr wrap="square" lIns="0" tIns="0" rIns="0" bIns="0" rtlCol="0" anchor="t">
              <a:spAutoFit/>
            </a:bodyPr>
            <a:lstStyle/>
            <a:p>
              <a:r>
                <a:rPr lang="en-US" sz="2000" dirty="0"/>
                <a:t> </a:t>
              </a:r>
              <a:r>
                <a:rPr lang="en-US" sz="2000" dirty="0">
                  <a:solidFill>
                    <a:srgbClr val="000000"/>
                  </a:solidFill>
                </a:rPr>
                <a:t>Use</a:t>
              </a:r>
              <a:r>
                <a:rPr lang="en-US" sz="2000" dirty="0"/>
                <a:t> caching strategically to improve </a:t>
              </a:r>
              <a:r>
                <a:rPr lang="en-US" sz="2000" dirty="0">
                  <a:solidFill>
                    <a:srgbClr val="000000"/>
                  </a:solidFill>
                </a:rPr>
                <a:t>performance.</a:t>
              </a:r>
              <a:r>
                <a:rPr lang="en-US" sz="2000" dirty="0"/>
                <a:t> </a:t>
              </a:r>
            </a:p>
          </p:txBody>
        </p:sp>
      </p:grpSp>
      <p:grpSp>
        <p:nvGrpSpPr>
          <p:cNvPr id="9" name="Group 8">
            <a:extLst>
              <a:ext uri="{FF2B5EF4-FFF2-40B4-BE49-F238E27FC236}">
                <a16:creationId xmlns:a16="http://schemas.microsoft.com/office/drawing/2014/main" id="{BDB4C64E-E5AE-CE4F-B24F-1746EA7F8333}"/>
              </a:ext>
            </a:extLst>
          </p:cNvPr>
          <p:cNvGrpSpPr/>
          <p:nvPr/>
        </p:nvGrpSpPr>
        <p:grpSpPr>
          <a:xfrm>
            <a:off x="1072770" y="2991274"/>
            <a:ext cx="6489526" cy="615553"/>
            <a:chOff x="5016500" y="1685743"/>
            <a:chExt cx="7048844" cy="738663"/>
          </a:xfrm>
        </p:grpSpPr>
        <p:sp>
          <p:nvSpPr>
            <p:cNvPr id="23" name="Oval 22">
              <a:extLst>
                <a:ext uri="{FF2B5EF4-FFF2-40B4-BE49-F238E27FC236}">
                  <a16:creationId xmlns:a16="http://schemas.microsoft.com/office/drawing/2014/main" id="{2F6EBE0A-A596-E246-B4A8-0F43EB18C1BC}"/>
                </a:ext>
              </a:extLst>
            </p:cNvPr>
            <p:cNvSpPr/>
            <p:nvPr/>
          </p:nvSpPr>
          <p:spPr>
            <a:xfrm>
              <a:off x="5016500" y="1803498"/>
              <a:ext cx="447762" cy="447762"/>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02</a:t>
              </a:r>
            </a:p>
          </p:txBody>
        </p:sp>
        <p:sp>
          <p:nvSpPr>
            <p:cNvPr id="24" name="TextBox 23">
              <a:extLst>
                <a:ext uri="{FF2B5EF4-FFF2-40B4-BE49-F238E27FC236}">
                  <a16:creationId xmlns:a16="http://schemas.microsoft.com/office/drawing/2014/main" id="{7AE7081A-C358-C74B-8E81-C4C800D3A918}"/>
                </a:ext>
              </a:extLst>
            </p:cNvPr>
            <p:cNvSpPr txBox="1"/>
            <p:nvPr/>
          </p:nvSpPr>
          <p:spPr>
            <a:xfrm>
              <a:off x="5884026" y="1685743"/>
              <a:ext cx="6181318" cy="738663"/>
            </a:xfrm>
            <a:prstGeom prst="rect">
              <a:avLst/>
            </a:prstGeom>
            <a:noFill/>
          </p:spPr>
          <p:txBody>
            <a:bodyPr wrap="square" lIns="0" tIns="0" rIns="0" bIns="0" rtlCol="0" anchor="t">
              <a:spAutoFit/>
            </a:bodyPr>
            <a:lstStyle/>
            <a:p>
              <a:r>
                <a:rPr lang="en-US" sz="2000" dirty="0"/>
                <a:t>If data is unstructured, </a:t>
              </a:r>
              <a:r>
                <a:rPr lang="en-US" sz="2000" dirty="0">
                  <a:solidFill>
                    <a:srgbClr val="000000"/>
                  </a:solidFill>
                </a:rPr>
                <a:t>Amazon S3</a:t>
              </a:r>
              <a:r>
                <a:rPr lang="en-US" sz="2000" dirty="0"/>
                <a:t> is </a:t>
              </a:r>
              <a:r>
                <a:rPr lang="en-US" sz="2000" dirty="0">
                  <a:solidFill>
                    <a:srgbClr val="000000"/>
                  </a:solidFill>
                </a:rPr>
                <a:t>generally</a:t>
              </a:r>
              <a:r>
                <a:rPr lang="en-US" sz="2000" dirty="0"/>
                <a:t> the storage solution.</a:t>
              </a:r>
            </a:p>
          </p:txBody>
        </p:sp>
      </p:grpSp>
      <p:grpSp>
        <p:nvGrpSpPr>
          <p:cNvPr id="10" name="Group 9">
            <a:extLst>
              <a:ext uri="{FF2B5EF4-FFF2-40B4-BE49-F238E27FC236}">
                <a16:creationId xmlns:a16="http://schemas.microsoft.com/office/drawing/2014/main" id="{23D4C890-A725-5E44-9653-AFFEEDAD544D}"/>
              </a:ext>
            </a:extLst>
          </p:cNvPr>
          <p:cNvGrpSpPr/>
          <p:nvPr/>
        </p:nvGrpSpPr>
        <p:grpSpPr>
          <a:xfrm>
            <a:off x="1072770" y="4268292"/>
            <a:ext cx="6735465" cy="373135"/>
            <a:chOff x="5016500" y="2191837"/>
            <a:chExt cx="7315981" cy="447762"/>
          </a:xfrm>
        </p:grpSpPr>
        <p:sp>
          <p:nvSpPr>
            <p:cNvPr id="21" name="Oval 20">
              <a:extLst>
                <a:ext uri="{FF2B5EF4-FFF2-40B4-BE49-F238E27FC236}">
                  <a16:creationId xmlns:a16="http://schemas.microsoft.com/office/drawing/2014/main" id="{B95ED7C6-0280-4043-B799-3F31E21450BB}"/>
                </a:ext>
              </a:extLst>
            </p:cNvPr>
            <p:cNvSpPr/>
            <p:nvPr/>
          </p:nvSpPr>
          <p:spPr>
            <a:xfrm>
              <a:off x="5016500" y="2191837"/>
              <a:ext cx="447762" cy="447762"/>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03</a:t>
              </a:r>
            </a:p>
          </p:txBody>
        </p:sp>
        <p:sp>
          <p:nvSpPr>
            <p:cNvPr id="22" name="TextBox 21">
              <a:extLst>
                <a:ext uri="{FF2B5EF4-FFF2-40B4-BE49-F238E27FC236}">
                  <a16:creationId xmlns:a16="http://schemas.microsoft.com/office/drawing/2014/main" id="{7F2D0C27-8C0C-8041-9BC8-A8026DBA705B}"/>
                </a:ext>
              </a:extLst>
            </p:cNvPr>
            <p:cNvSpPr txBox="1"/>
            <p:nvPr/>
          </p:nvSpPr>
          <p:spPr>
            <a:xfrm>
              <a:off x="5817069" y="2238633"/>
              <a:ext cx="6515412" cy="369332"/>
            </a:xfrm>
            <a:prstGeom prst="rect">
              <a:avLst/>
            </a:prstGeom>
            <a:noFill/>
          </p:spPr>
          <p:txBody>
            <a:bodyPr wrap="square" lIns="0" tIns="0" rIns="0" bIns="0" rtlCol="0" anchor="t">
              <a:spAutoFit/>
            </a:bodyPr>
            <a:lstStyle/>
            <a:p>
              <a:r>
                <a:rPr lang="en-US" sz="2000" dirty="0"/>
                <a:t> Know when and why to use Auto Scaling.</a:t>
              </a:r>
            </a:p>
          </p:txBody>
        </p:sp>
      </p:grpSp>
      <p:grpSp>
        <p:nvGrpSpPr>
          <p:cNvPr id="11" name="Group 10">
            <a:extLst>
              <a:ext uri="{FF2B5EF4-FFF2-40B4-BE49-F238E27FC236}">
                <a16:creationId xmlns:a16="http://schemas.microsoft.com/office/drawing/2014/main" id="{0A213CFA-1A18-5240-9FB1-3EFFAE9D754C}"/>
              </a:ext>
            </a:extLst>
          </p:cNvPr>
          <p:cNvGrpSpPr/>
          <p:nvPr/>
        </p:nvGrpSpPr>
        <p:grpSpPr>
          <a:xfrm>
            <a:off x="1072770" y="5286959"/>
            <a:ext cx="7428736" cy="615553"/>
            <a:chOff x="5016500" y="2196103"/>
            <a:chExt cx="8069003" cy="738663"/>
          </a:xfrm>
        </p:grpSpPr>
        <p:sp>
          <p:nvSpPr>
            <p:cNvPr id="19" name="Oval 18">
              <a:extLst>
                <a:ext uri="{FF2B5EF4-FFF2-40B4-BE49-F238E27FC236}">
                  <a16:creationId xmlns:a16="http://schemas.microsoft.com/office/drawing/2014/main" id="{0045EE24-7630-1B4A-B14B-5CBA810BF022}"/>
                </a:ext>
              </a:extLst>
            </p:cNvPr>
            <p:cNvSpPr/>
            <p:nvPr/>
          </p:nvSpPr>
          <p:spPr>
            <a:xfrm>
              <a:off x="5016500" y="2361451"/>
              <a:ext cx="447762" cy="447762"/>
            </a:xfrm>
            <a:prstGeom prst="ellipse">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04</a:t>
              </a:r>
            </a:p>
          </p:txBody>
        </p:sp>
        <p:sp>
          <p:nvSpPr>
            <p:cNvPr id="20" name="TextBox 19">
              <a:extLst>
                <a:ext uri="{FF2B5EF4-FFF2-40B4-BE49-F238E27FC236}">
                  <a16:creationId xmlns:a16="http://schemas.microsoft.com/office/drawing/2014/main" id="{A4694330-D997-E148-809C-013520CE4C32}"/>
                </a:ext>
              </a:extLst>
            </p:cNvPr>
            <p:cNvSpPr txBox="1"/>
            <p:nvPr/>
          </p:nvSpPr>
          <p:spPr>
            <a:xfrm>
              <a:off x="5884026" y="2196103"/>
              <a:ext cx="7201477" cy="738663"/>
            </a:xfrm>
            <a:prstGeom prst="rect">
              <a:avLst/>
            </a:prstGeom>
            <a:noFill/>
          </p:spPr>
          <p:txBody>
            <a:bodyPr wrap="square" lIns="0" tIns="0" rIns="0" bIns="0" rtlCol="0" anchor="t">
              <a:spAutoFit/>
            </a:bodyPr>
            <a:lstStyle/>
            <a:p>
              <a:r>
                <a:rPr lang="en-US" sz="2000" dirty="0"/>
                <a:t>Choose the instance and database type that makes the most sense for your workload and performance need. </a:t>
              </a:r>
            </a:p>
          </p:txBody>
        </p:sp>
      </p:grpSp>
      <p:cxnSp>
        <p:nvCxnSpPr>
          <p:cNvPr id="13" name="Straight Connector 12">
            <a:extLst>
              <a:ext uri="{FF2B5EF4-FFF2-40B4-BE49-F238E27FC236}">
                <a16:creationId xmlns:a16="http://schemas.microsoft.com/office/drawing/2014/main" id="{DF6AB11C-1C1D-CE4D-9C9A-7688004245B8}"/>
              </a:ext>
            </a:extLst>
          </p:cNvPr>
          <p:cNvCxnSpPr>
            <a:cxnSpLocks/>
          </p:cNvCxnSpPr>
          <p:nvPr/>
        </p:nvCxnSpPr>
        <p:spPr>
          <a:xfrm>
            <a:off x="1707075" y="2735079"/>
            <a:ext cx="59984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6E2894-986B-E84C-AB4C-5FD8F5A00C57}"/>
              </a:ext>
            </a:extLst>
          </p:cNvPr>
          <p:cNvCxnSpPr>
            <a:cxnSpLocks/>
          </p:cNvCxnSpPr>
          <p:nvPr/>
        </p:nvCxnSpPr>
        <p:spPr>
          <a:xfrm>
            <a:off x="1707075" y="3877226"/>
            <a:ext cx="59984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EC1AE4-F4A1-434E-9767-1192FCC8DC52}"/>
              </a:ext>
            </a:extLst>
          </p:cNvPr>
          <p:cNvCxnSpPr>
            <a:cxnSpLocks/>
          </p:cNvCxnSpPr>
          <p:nvPr/>
        </p:nvCxnSpPr>
        <p:spPr>
          <a:xfrm>
            <a:off x="1707075" y="5021576"/>
            <a:ext cx="59984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90378F8-05A5-174F-BD7D-507EA3FC88F8}"/>
              </a:ext>
            </a:extLst>
          </p:cNvPr>
          <p:cNvPicPr>
            <a:picLocks noChangeAspect="1"/>
          </p:cNvPicPr>
          <p:nvPr/>
        </p:nvPicPr>
        <p:blipFill rotWithShape="1">
          <a:blip r:embed="rId4"/>
          <a:srcRect r="67091"/>
          <a:stretch/>
        </p:blipFill>
        <p:spPr>
          <a:xfrm>
            <a:off x="8629879" y="2127641"/>
            <a:ext cx="2500884" cy="3072053"/>
          </a:xfrm>
          <a:prstGeom prst="rect">
            <a:avLst/>
          </a:prstGeom>
        </p:spPr>
      </p:pic>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65</a:t>
            </a:fld>
            <a:endParaRPr lang="en-US"/>
          </a:p>
        </p:txBody>
      </p:sp>
    </p:spTree>
    <p:custDataLst>
      <p:tags r:id="rId1"/>
    </p:custDataLst>
    <p:extLst>
      <p:ext uri="{BB962C8B-B14F-4D97-AF65-F5344CB8AC3E}">
        <p14:creationId xmlns:p14="http://schemas.microsoft.com/office/powerpoint/2010/main" val="1610314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000" dirty="0"/>
              <a:t>Design Features in Solutions That Enable Operational Excellence</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515646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Operational Excellence</a:t>
            </a:r>
          </a:p>
        </p:txBody>
      </p:sp>
      <p:sp>
        <p:nvSpPr>
          <p:cNvPr id="28" name="Text Placeholder 3">
            <a:extLst>
              <a:ext uri="{FF2B5EF4-FFF2-40B4-BE49-F238E27FC236}">
                <a16:creationId xmlns:a16="http://schemas.microsoft.com/office/drawing/2014/main" id="{4150D122-744C-D64B-8811-4A1BE9A33E28}"/>
              </a:ext>
            </a:extLst>
          </p:cNvPr>
          <p:cNvSpPr>
            <a:spLocks noGrp="1"/>
          </p:cNvSpPr>
          <p:nvPr>
            <p:ph idx="1"/>
          </p:nvPr>
        </p:nvSpPr>
        <p:spPr/>
        <p:txBody>
          <a:bodyPr/>
          <a:lstStyle/>
          <a:p>
            <a:pPr marL="0" indent="0">
              <a:spcAft>
                <a:spcPts val="500"/>
              </a:spcAft>
              <a:buNone/>
            </a:pPr>
            <a:r>
              <a:rPr lang="en-US" dirty="0"/>
              <a:t>The ability to run and monitor systems to deliver business value and continually improve supporting processes and procedures. </a:t>
            </a:r>
          </a:p>
          <a:p>
            <a:pPr>
              <a:lnSpc>
                <a:spcPct val="150000"/>
              </a:lnSpc>
            </a:pPr>
            <a:r>
              <a:rPr lang="en-US" sz="2400" dirty="0"/>
              <a:t>Prepare</a:t>
            </a:r>
          </a:p>
          <a:p>
            <a:pPr>
              <a:lnSpc>
                <a:spcPct val="150000"/>
              </a:lnSpc>
            </a:pPr>
            <a:r>
              <a:rPr lang="en-US" sz="2400" dirty="0"/>
              <a:t>Operate</a:t>
            </a:r>
          </a:p>
          <a:p>
            <a:pPr>
              <a:lnSpc>
                <a:spcPct val="150000"/>
              </a:lnSpc>
            </a:pPr>
            <a:r>
              <a:rPr lang="en-US" sz="2400" dirty="0"/>
              <a:t>Evolve</a:t>
            </a:r>
          </a:p>
        </p:txBody>
      </p:sp>
      <p:grpSp>
        <p:nvGrpSpPr>
          <p:cNvPr id="6" name="Group 5">
            <a:extLst>
              <a:ext uri="{FF2B5EF4-FFF2-40B4-BE49-F238E27FC236}">
                <a16:creationId xmlns:a16="http://schemas.microsoft.com/office/drawing/2014/main" id="{25FAF29C-365C-C24D-9DEC-2F946E0C6E64}"/>
              </a:ext>
            </a:extLst>
          </p:cNvPr>
          <p:cNvGrpSpPr/>
          <p:nvPr/>
        </p:nvGrpSpPr>
        <p:grpSpPr>
          <a:xfrm>
            <a:off x="6744539" y="3200399"/>
            <a:ext cx="3424149" cy="2706915"/>
            <a:chOff x="552893" y="2083981"/>
            <a:chExt cx="4140546" cy="3129516"/>
          </a:xfrm>
        </p:grpSpPr>
        <p:pic>
          <p:nvPicPr>
            <p:cNvPr id="4" name="Picture 3">
              <a:extLst>
                <a:ext uri="{FF2B5EF4-FFF2-40B4-BE49-F238E27FC236}">
                  <a16:creationId xmlns:a16="http://schemas.microsoft.com/office/drawing/2014/main" id="{1C34FEDC-FEF9-6746-9BB1-46F3F4EAC621}"/>
                </a:ext>
              </a:extLst>
            </p:cNvPr>
            <p:cNvPicPr>
              <a:picLocks noChangeAspect="1"/>
            </p:cNvPicPr>
            <p:nvPr/>
          </p:nvPicPr>
          <p:blipFill rotWithShape="1">
            <a:blip r:embed="rId4">
              <a:duotone>
                <a:schemeClr val="accent2">
                  <a:shade val="45000"/>
                  <a:satMod val="135000"/>
                </a:schemeClr>
                <a:prstClr val="white"/>
              </a:duotone>
            </a:blip>
            <a:srcRect l="9505" t="9379" r="9505" b="9344"/>
            <a:stretch/>
          </p:blipFill>
          <p:spPr>
            <a:xfrm>
              <a:off x="552893" y="2083981"/>
              <a:ext cx="1801144" cy="1807535"/>
            </a:xfrm>
            <a:prstGeom prst="ellipse">
              <a:avLst/>
            </a:prstGeom>
          </p:spPr>
        </p:pic>
        <p:pic>
          <p:nvPicPr>
            <p:cNvPr id="8" name="Picture 7">
              <a:extLst>
                <a:ext uri="{FF2B5EF4-FFF2-40B4-BE49-F238E27FC236}">
                  <a16:creationId xmlns:a16="http://schemas.microsoft.com/office/drawing/2014/main" id="{3AA58552-506C-714D-8139-188AC42C0890}"/>
                </a:ext>
              </a:extLst>
            </p:cNvPr>
            <p:cNvPicPr>
              <a:picLocks noChangeAspect="1"/>
            </p:cNvPicPr>
            <p:nvPr/>
          </p:nvPicPr>
          <p:blipFill rotWithShape="1">
            <a:blip r:embed="rId4">
              <a:duotone>
                <a:schemeClr val="accent1">
                  <a:shade val="45000"/>
                  <a:satMod val="135000"/>
                </a:schemeClr>
                <a:prstClr val="white"/>
              </a:duotone>
            </a:blip>
            <a:srcRect l="9505" t="9379" r="9505" b="9344"/>
            <a:stretch/>
          </p:blipFill>
          <p:spPr>
            <a:xfrm>
              <a:off x="1574665" y="3405962"/>
              <a:ext cx="1801144" cy="1807535"/>
            </a:xfrm>
            <a:prstGeom prst="ellipse">
              <a:avLst/>
            </a:prstGeom>
          </p:spPr>
        </p:pic>
        <p:pic>
          <p:nvPicPr>
            <p:cNvPr id="9" name="Picture 8">
              <a:extLst>
                <a:ext uri="{FF2B5EF4-FFF2-40B4-BE49-F238E27FC236}">
                  <a16:creationId xmlns:a16="http://schemas.microsoft.com/office/drawing/2014/main" id="{932EDF00-84AE-724B-BE08-D38A919B92E3}"/>
                </a:ext>
              </a:extLst>
            </p:cNvPr>
            <p:cNvPicPr>
              <a:picLocks noChangeAspect="1"/>
            </p:cNvPicPr>
            <p:nvPr/>
          </p:nvPicPr>
          <p:blipFill rotWithShape="1">
            <a:blip r:embed="rId4">
              <a:duotone>
                <a:schemeClr val="accent4">
                  <a:shade val="45000"/>
                  <a:satMod val="135000"/>
                </a:schemeClr>
                <a:prstClr val="white"/>
              </a:duotone>
            </a:blip>
            <a:srcRect l="9505" t="9379" r="9505" b="9344"/>
            <a:stretch/>
          </p:blipFill>
          <p:spPr>
            <a:xfrm>
              <a:off x="2892295" y="2363550"/>
              <a:ext cx="1801144" cy="1807535"/>
            </a:xfrm>
            <a:prstGeom prst="ellipse">
              <a:avLst/>
            </a:prstGeom>
          </p:spPr>
        </p:pic>
      </p:gr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67</a:t>
            </a:fld>
            <a:endParaRPr lang="en-US"/>
          </a:p>
        </p:txBody>
      </p:sp>
    </p:spTree>
    <p:custDataLst>
      <p:tags r:id="rId1"/>
    </p:custDataLst>
    <p:extLst>
      <p:ext uri="{BB962C8B-B14F-4D97-AF65-F5344CB8AC3E}">
        <p14:creationId xmlns:p14="http://schemas.microsoft.com/office/powerpoint/2010/main" val="2983308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latin typeface="Amazon Ember Light" panose="020B0403020204020204"/>
              </a:rPr>
              <a:t>Design Principles</a:t>
            </a:r>
            <a:endParaRPr lang="en-US" dirty="0"/>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380985" indent="-380985">
              <a:lnSpc>
                <a:spcPct val="150000"/>
              </a:lnSpc>
            </a:pPr>
            <a:r>
              <a:rPr lang="en-US" dirty="0">
                <a:latin typeface="+mn-lt"/>
              </a:rPr>
              <a:t> Perform operations with code</a:t>
            </a:r>
          </a:p>
          <a:p>
            <a:pPr marL="380985" indent="-380985">
              <a:lnSpc>
                <a:spcPct val="150000"/>
              </a:lnSpc>
            </a:pPr>
            <a:r>
              <a:rPr lang="en-US" dirty="0">
                <a:latin typeface="+mn-lt"/>
              </a:rPr>
              <a:t> Annotate documentation</a:t>
            </a:r>
          </a:p>
          <a:p>
            <a:pPr marL="380985" indent="-380985">
              <a:lnSpc>
                <a:spcPct val="150000"/>
              </a:lnSpc>
            </a:pPr>
            <a:r>
              <a:rPr lang="en-US" dirty="0">
                <a:latin typeface="+mn-lt"/>
              </a:rPr>
              <a:t> Make frequent, small, reversible changes</a:t>
            </a:r>
          </a:p>
          <a:p>
            <a:pPr marL="380985" indent="-380985">
              <a:lnSpc>
                <a:spcPct val="150000"/>
              </a:lnSpc>
            </a:pPr>
            <a:r>
              <a:rPr lang="en-US" dirty="0">
                <a:latin typeface="+mn-lt"/>
              </a:rPr>
              <a:t> Refine operations procedures frequently</a:t>
            </a:r>
          </a:p>
          <a:p>
            <a:pPr marL="380985" indent="-380985">
              <a:lnSpc>
                <a:spcPct val="150000"/>
              </a:lnSpc>
            </a:pPr>
            <a:r>
              <a:rPr lang="en-US" dirty="0">
                <a:latin typeface="+mn-lt"/>
              </a:rPr>
              <a:t> Anticipate failure</a:t>
            </a:r>
          </a:p>
          <a:p>
            <a:pPr marL="380985" indent="-380985">
              <a:lnSpc>
                <a:spcPct val="150000"/>
              </a:lnSpc>
            </a:pPr>
            <a:r>
              <a:rPr lang="en-US" dirty="0">
                <a:latin typeface="+mn-lt"/>
              </a:rPr>
              <a:t> Learn from all operational failures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68</a:t>
            </a:fld>
            <a:endParaRPr lang="en-US"/>
          </a:p>
        </p:txBody>
      </p:sp>
    </p:spTree>
    <p:custDataLst>
      <p:tags r:id="rId1"/>
    </p:custDataLst>
    <p:extLst>
      <p:ext uri="{BB962C8B-B14F-4D97-AF65-F5344CB8AC3E}">
        <p14:creationId xmlns:p14="http://schemas.microsoft.com/office/powerpoint/2010/main" val="1587494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FA48-B878-2146-A734-4EBE5666145C}"/>
              </a:ext>
            </a:extLst>
          </p:cNvPr>
          <p:cNvSpPr>
            <a:spLocks noGrp="1"/>
          </p:cNvSpPr>
          <p:nvPr>
            <p:ph type="title"/>
          </p:nvPr>
        </p:nvSpPr>
        <p:spPr/>
        <p:txBody>
          <a:bodyPr/>
          <a:lstStyle/>
          <a:p>
            <a:r>
              <a:rPr lang="en-US" dirty="0"/>
              <a:t>Operational Excellence Support Services</a:t>
            </a:r>
          </a:p>
        </p:txBody>
      </p:sp>
      <p:grpSp>
        <p:nvGrpSpPr>
          <p:cNvPr id="3" name="Group 2">
            <a:extLst>
              <a:ext uri="{FF2B5EF4-FFF2-40B4-BE49-F238E27FC236}">
                <a16:creationId xmlns:a16="http://schemas.microsoft.com/office/drawing/2014/main" id="{C1A0EDAA-69B1-2649-81EC-B8039D40CAEC}"/>
              </a:ext>
            </a:extLst>
          </p:cNvPr>
          <p:cNvGrpSpPr/>
          <p:nvPr/>
        </p:nvGrpSpPr>
        <p:grpSpPr>
          <a:xfrm>
            <a:off x="5135940" y="4103011"/>
            <a:ext cx="2167581" cy="1568407"/>
            <a:chOff x="4709332" y="4378152"/>
            <a:chExt cx="2601096" cy="1882090"/>
          </a:xfrm>
        </p:grpSpPr>
        <p:pic>
          <p:nvPicPr>
            <p:cNvPr id="4" name="Picture 3">
              <a:extLst>
                <a:ext uri="{FF2B5EF4-FFF2-40B4-BE49-F238E27FC236}">
                  <a16:creationId xmlns:a16="http://schemas.microsoft.com/office/drawing/2014/main" id="{60388471-1163-B541-8FA9-F614B28D9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8112" y="4378152"/>
              <a:ext cx="1308293" cy="1371601"/>
            </a:xfrm>
            <a:prstGeom prst="rect">
              <a:avLst/>
            </a:prstGeom>
          </p:spPr>
        </p:pic>
        <p:sp>
          <p:nvSpPr>
            <p:cNvPr id="5" name="TextBox 4">
              <a:extLst>
                <a:ext uri="{FF2B5EF4-FFF2-40B4-BE49-F238E27FC236}">
                  <a16:creationId xmlns:a16="http://schemas.microsoft.com/office/drawing/2014/main" id="{96258C0C-4185-764A-8341-6718350D8DC5}"/>
                </a:ext>
              </a:extLst>
            </p:cNvPr>
            <p:cNvSpPr txBox="1"/>
            <p:nvPr/>
          </p:nvSpPr>
          <p:spPr>
            <a:xfrm>
              <a:off x="4709332" y="5872444"/>
              <a:ext cx="2601096" cy="387798"/>
            </a:xfrm>
            <a:prstGeom prst="rect">
              <a:avLst/>
            </a:prstGeom>
            <a:noFill/>
          </p:spPr>
          <p:txBody>
            <a:bodyPr wrap="none" rtlCol="0">
              <a:spAutoFit/>
            </a:bodyPr>
            <a:lstStyle/>
            <a:p>
              <a:r>
                <a:rPr lang="en-US" sz="1500" b="1" dirty="0">
                  <a:ea typeface="Amazon Ember Light" panose="020B0403020204020204" pitchFamily="34" charset="0"/>
                  <a:cs typeface="Amazon Ember Light" panose="020B0403020204020204" pitchFamily="34" charset="0"/>
                </a:rPr>
                <a:t>Amazon VPC Flow Logs</a:t>
              </a:r>
            </a:p>
          </p:txBody>
        </p:sp>
      </p:grpSp>
      <p:grpSp>
        <p:nvGrpSpPr>
          <p:cNvPr id="6" name="Group 5">
            <a:extLst>
              <a:ext uri="{FF2B5EF4-FFF2-40B4-BE49-F238E27FC236}">
                <a16:creationId xmlns:a16="http://schemas.microsoft.com/office/drawing/2014/main" id="{73EF9555-71BB-7745-A11E-2E5CE3E722D4}"/>
              </a:ext>
            </a:extLst>
          </p:cNvPr>
          <p:cNvGrpSpPr/>
          <p:nvPr/>
        </p:nvGrpSpPr>
        <p:grpSpPr>
          <a:xfrm>
            <a:off x="2154991" y="1829828"/>
            <a:ext cx="1189749" cy="1483886"/>
            <a:chOff x="824200" y="2904065"/>
            <a:chExt cx="1427698" cy="1780663"/>
          </a:xfrm>
        </p:grpSpPr>
        <p:pic>
          <p:nvPicPr>
            <p:cNvPr id="7" name="Picture 6">
              <a:extLst>
                <a:ext uri="{FF2B5EF4-FFF2-40B4-BE49-F238E27FC236}">
                  <a16:creationId xmlns:a16="http://schemas.microsoft.com/office/drawing/2014/main" id="{942FD93E-C706-4A49-AD5C-46EA189D3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998" y="2904065"/>
              <a:ext cx="1143001" cy="1371600"/>
            </a:xfrm>
            <a:prstGeom prst="rect">
              <a:avLst/>
            </a:prstGeom>
          </p:spPr>
        </p:pic>
        <p:sp>
          <p:nvSpPr>
            <p:cNvPr id="8" name="TextBox 7">
              <a:extLst>
                <a:ext uri="{FF2B5EF4-FFF2-40B4-BE49-F238E27FC236}">
                  <a16:creationId xmlns:a16="http://schemas.microsoft.com/office/drawing/2014/main" id="{6C787333-877B-4D44-9CA1-2C1AABF9964A}"/>
                </a:ext>
              </a:extLst>
            </p:cNvPr>
            <p:cNvSpPr txBox="1"/>
            <p:nvPr/>
          </p:nvSpPr>
          <p:spPr>
            <a:xfrm>
              <a:off x="824200" y="4296930"/>
              <a:ext cx="1427698" cy="387798"/>
            </a:xfrm>
            <a:prstGeom prst="rect">
              <a:avLst/>
            </a:prstGeom>
            <a:noFill/>
          </p:spPr>
          <p:txBody>
            <a:bodyPr wrap="none" rtlCol="0">
              <a:spAutoFit/>
            </a:bodyPr>
            <a:lstStyle/>
            <a:p>
              <a:pPr algn="ctr"/>
              <a:r>
                <a:rPr lang="en-US" sz="1500" b="1" dirty="0">
                  <a:ea typeface="Amazon Ember Light" panose="020B0403020204020204" pitchFamily="34" charset="0"/>
                  <a:cs typeface="Amazon Ember Light" panose="020B0403020204020204" pitchFamily="34" charset="0"/>
                </a:rPr>
                <a:t>AWS Config</a:t>
              </a:r>
            </a:p>
          </p:txBody>
        </p:sp>
      </p:grpSp>
      <p:grpSp>
        <p:nvGrpSpPr>
          <p:cNvPr id="9" name="Group 8">
            <a:extLst>
              <a:ext uri="{FF2B5EF4-FFF2-40B4-BE49-F238E27FC236}">
                <a16:creationId xmlns:a16="http://schemas.microsoft.com/office/drawing/2014/main" id="{60874584-DFE6-7F46-8F9D-81F270C2F83F}"/>
              </a:ext>
            </a:extLst>
          </p:cNvPr>
          <p:cNvGrpSpPr/>
          <p:nvPr/>
        </p:nvGrpSpPr>
        <p:grpSpPr>
          <a:xfrm>
            <a:off x="8906915" y="4094191"/>
            <a:ext cx="1487908" cy="1536861"/>
            <a:chOff x="7652949" y="3215974"/>
            <a:chExt cx="1785490" cy="1844235"/>
          </a:xfrm>
        </p:grpSpPr>
        <p:pic>
          <p:nvPicPr>
            <p:cNvPr id="10" name="Picture 9">
              <a:extLst>
                <a:ext uri="{FF2B5EF4-FFF2-40B4-BE49-F238E27FC236}">
                  <a16:creationId xmlns:a16="http://schemas.microsoft.com/office/drawing/2014/main" id="{87AF1C6B-F95D-B940-9B8F-7C7B8464CF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4194" y="3215974"/>
              <a:ext cx="1143000" cy="1371601"/>
            </a:xfrm>
            <a:prstGeom prst="rect">
              <a:avLst/>
            </a:prstGeom>
          </p:spPr>
        </p:pic>
        <p:sp>
          <p:nvSpPr>
            <p:cNvPr id="11" name="TextBox 10">
              <a:extLst>
                <a:ext uri="{FF2B5EF4-FFF2-40B4-BE49-F238E27FC236}">
                  <a16:creationId xmlns:a16="http://schemas.microsoft.com/office/drawing/2014/main" id="{8D076DC2-4A99-584D-8CEC-1A9263AB3C6F}"/>
                </a:ext>
              </a:extLst>
            </p:cNvPr>
            <p:cNvSpPr txBox="1"/>
            <p:nvPr/>
          </p:nvSpPr>
          <p:spPr>
            <a:xfrm>
              <a:off x="7652949" y="4672411"/>
              <a:ext cx="1785490" cy="387798"/>
            </a:xfrm>
            <a:prstGeom prst="rect">
              <a:avLst/>
            </a:prstGeom>
            <a:noFill/>
          </p:spPr>
          <p:txBody>
            <a:bodyPr wrap="none" rtlCol="0">
              <a:spAutoFit/>
            </a:bodyPr>
            <a:lstStyle/>
            <a:p>
              <a:r>
                <a:rPr lang="en-US" sz="1500" b="1" dirty="0">
                  <a:ea typeface="Amazon Ember Light" panose="020B0403020204020204" pitchFamily="34" charset="0"/>
                  <a:cs typeface="Amazon Ember Light" panose="020B0403020204020204" pitchFamily="34" charset="0"/>
                </a:rPr>
                <a:t>AWS CloudTrail</a:t>
              </a:r>
            </a:p>
          </p:txBody>
        </p:sp>
      </p:grpSp>
      <p:grpSp>
        <p:nvGrpSpPr>
          <p:cNvPr id="12" name="Group 11">
            <a:extLst>
              <a:ext uri="{FF2B5EF4-FFF2-40B4-BE49-F238E27FC236}">
                <a16:creationId xmlns:a16="http://schemas.microsoft.com/office/drawing/2014/main" id="{08647FAD-6F7E-D248-B17A-C7FD9A843EE1}"/>
              </a:ext>
            </a:extLst>
          </p:cNvPr>
          <p:cNvGrpSpPr/>
          <p:nvPr/>
        </p:nvGrpSpPr>
        <p:grpSpPr>
          <a:xfrm>
            <a:off x="5211090" y="1874555"/>
            <a:ext cx="1994457" cy="1517720"/>
            <a:chOff x="2420106" y="1575707"/>
            <a:chExt cx="2393348" cy="1821263"/>
          </a:xfrm>
        </p:grpSpPr>
        <p:pic>
          <p:nvPicPr>
            <p:cNvPr id="13" name="Picture 12">
              <a:extLst>
                <a:ext uri="{FF2B5EF4-FFF2-40B4-BE49-F238E27FC236}">
                  <a16:creationId xmlns:a16="http://schemas.microsoft.com/office/drawing/2014/main" id="{2EA9B83B-C866-C444-A575-5605D1B42C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7678" y="1575707"/>
              <a:ext cx="1110343" cy="1371600"/>
            </a:xfrm>
            <a:prstGeom prst="rect">
              <a:avLst/>
            </a:prstGeom>
          </p:spPr>
        </p:pic>
        <p:sp>
          <p:nvSpPr>
            <p:cNvPr id="14" name="TextBox 13">
              <a:extLst>
                <a:ext uri="{FF2B5EF4-FFF2-40B4-BE49-F238E27FC236}">
                  <a16:creationId xmlns:a16="http://schemas.microsoft.com/office/drawing/2014/main" id="{E4F65EDE-B71B-3342-96A6-C74B9E336A65}"/>
                </a:ext>
              </a:extLst>
            </p:cNvPr>
            <p:cNvSpPr txBox="1"/>
            <p:nvPr/>
          </p:nvSpPr>
          <p:spPr>
            <a:xfrm>
              <a:off x="2420106" y="3009172"/>
              <a:ext cx="2393348" cy="387798"/>
            </a:xfrm>
            <a:prstGeom prst="rect">
              <a:avLst/>
            </a:prstGeom>
            <a:noFill/>
          </p:spPr>
          <p:txBody>
            <a:bodyPr wrap="none" rtlCol="0">
              <a:spAutoFit/>
            </a:bodyPr>
            <a:lstStyle/>
            <a:p>
              <a:pPr algn="ctr"/>
              <a:r>
                <a:rPr lang="en-US" sz="1500" b="1" dirty="0">
                  <a:ea typeface="Amazon Ember Light" panose="020B0403020204020204" pitchFamily="34" charset="0"/>
                  <a:cs typeface="Amazon Ember Light" panose="020B0403020204020204" pitchFamily="34" charset="0"/>
                </a:rPr>
                <a:t>AWS CloudFormation</a:t>
              </a:r>
            </a:p>
          </p:txBody>
        </p:sp>
      </p:grpSp>
      <p:grpSp>
        <p:nvGrpSpPr>
          <p:cNvPr id="15" name="Group 14">
            <a:extLst>
              <a:ext uri="{FF2B5EF4-FFF2-40B4-BE49-F238E27FC236}">
                <a16:creationId xmlns:a16="http://schemas.microsoft.com/office/drawing/2014/main" id="{83B34979-0DF6-8648-8A9E-0AAB5D6F2944}"/>
              </a:ext>
            </a:extLst>
          </p:cNvPr>
          <p:cNvGrpSpPr/>
          <p:nvPr/>
        </p:nvGrpSpPr>
        <p:grpSpPr>
          <a:xfrm>
            <a:off x="8682393" y="1829827"/>
            <a:ext cx="1949573" cy="1566904"/>
            <a:chOff x="3042178" y="3774531"/>
            <a:chExt cx="2339487" cy="1880285"/>
          </a:xfrm>
        </p:grpSpPr>
        <p:pic>
          <p:nvPicPr>
            <p:cNvPr id="16" name="Picture 15">
              <a:extLst>
                <a:ext uri="{FF2B5EF4-FFF2-40B4-BE49-F238E27FC236}">
                  <a16:creationId xmlns:a16="http://schemas.microsoft.com/office/drawing/2014/main" id="{9C9B6D84-925C-004D-BB8F-0BCE728EA7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2850" y="3774531"/>
              <a:ext cx="1142999" cy="1371600"/>
            </a:xfrm>
            <a:prstGeom prst="rect">
              <a:avLst/>
            </a:prstGeom>
          </p:spPr>
        </p:pic>
        <p:sp>
          <p:nvSpPr>
            <p:cNvPr id="17" name="TextBox 16">
              <a:extLst>
                <a:ext uri="{FF2B5EF4-FFF2-40B4-BE49-F238E27FC236}">
                  <a16:creationId xmlns:a16="http://schemas.microsoft.com/office/drawing/2014/main" id="{C213759B-ED7B-404A-BAE2-73B32CE3AED3}"/>
                </a:ext>
              </a:extLst>
            </p:cNvPr>
            <p:cNvSpPr txBox="1"/>
            <p:nvPr/>
          </p:nvSpPr>
          <p:spPr>
            <a:xfrm>
              <a:off x="3042178" y="5267018"/>
              <a:ext cx="2339487" cy="387798"/>
            </a:xfrm>
            <a:prstGeom prst="rect">
              <a:avLst/>
            </a:prstGeom>
            <a:noFill/>
          </p:spPr>
          <p:txBody>
            <a:bodyPr wrap="none" rtlCol="0">
              <a:spAutoFit/>
            </a:bodyPr>
            <a:lstStyle/>
            <a:p>
              <a:pPr algn="ctr"/>
              <a:r>
                <a:rPr lang="en-US" sz="1500" b="1" dirty="0">
                  <a:ea typeface="Amazon Ember Light" panose="020B0403020204020204" pitchFamily="34" charset="0"/>
                  <a:cs typeface="Amazon Ember Light" panose="020B0403020204020204" pitchFamily="34" charset="0"/>
                </a:rPr>
                <a:t>AWS Trusted Advisor</a:t>
              </a:r>
            </a:p>
          </p:txBody>
        </p:sp>
      </p:grpSp>
      <p:grpSp>
        <p:nvGrpSpPr>
          <p:cNvPr id="18" name="Group 17">
            <a:extLst>
              <a:ext uri="{FF2B5EF4-FFF2-40B4-BE49-F238E27FC236}">
                <a16:creationId xmlns:a16="http://schemas.microsoft.com/office/drawing/2014/main" id="{47515694-618F-DC46-B9F9-2898C1286A91}"/>
              </a:ext>
            </a:extLst>
          </p:cNvPr>
          <p:cNvGrpSpPr/>
          <p:nvPr/>
        </p:nvGrpSpPr>
        <p:grpSpPr>
          <a:xfrm>
            <a:off x="1938725" y="4169819"/>
            <a:ext cx="1704313" cy="1486550"/>
            <a:chOff x="5706996" y="4198666"/>
            <a:chExt cx="2045175" cy="1783860"/>
          </a:xfrm>
        </p:grpSpPr>
        <p:pic>
          <p:nvPicPr>
            <p:cNvPr id="19" name="Picture 18">
              <a:extLst>
                <a:ext uri="{FF2B5EF4-FFF2-40B4-BE49-F238E27FC236}">
                  <a16:creationId xmlns:a16="http://schemas.microsoft.com/office/drawing/2014/main" id="{A7C0551F-3C04-2043-817B-013A7D414F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6313" y="4198666"/>
              <a:ext cx="1143000" cy="1371600"/>
            </a:xfrm>
            <a:prstGeom prst="rect">
              <a:avLst/>
            </a:prstGeom>
          </p:spPr>
        </p:pic>
        <p:sp>
          <p:nvSpPr>
            <p:cNvPr id="20" name="TextBox 19">
              <a:extLst>
                <a:ext uri="{FF2B5EF4-FFF2-40B4-BE49-F238E27FC236}">
                  <a16:creationId xmlns:a16="http://schemas.microsoft.com/office/drawing/2014/main" id="{6E5DA0A4-8D20-7747-97AF-98163001AFCE}"/>
                </a:ext>
              </a:extLst>
            </p:cNvPr>
            <p:cNvSpPr txBox="1"/>
            <p:nvPr/>
          </p:nvSpPr>
          <p:spPr>
            <a:xfrm>
              <a:off x="5706996" y="5594728"/>
              <a:ext cx="2045175" cy="387798"/>
            </a:xfrm>
            <a:prstGeom prst="rect">
              <a:avLst/>
            </a:prstGeom>
            <a:noFill/>
          </p:spPr>
          <p:txBody>
            <a:bodyPr wrap="none" rtlCol="0">
              <a:spAutoFit/>
            </a:bodyPr>
            <a:lstStyle/>
            <a:p>
              <a:r>
                <a:rPr lang="en-US" sz="1500" b="1" dirty="0">
                  <a:ea typeface="Amazon Ember Light" panose="020B0403020204020204" pitchFamily="34" charset="0"/>
                  <a:cs typeface="Amazon Ember Light" panose="020B0403020204020204" pitchFamily="34" charset="0"/>
                </a:rPr>
                <a:t>Amazon Inspector</a:t>
              </a:r>
            </a:p>
          </p:txBody>
        </p:sp>
      </p:grpSp>
      <p:sp>
        <p:nvSpPr>
          <p:cNvPr id="21" name="Footer Placeholder 20"/>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22" name="Slide Number Placeholder 21"/>
          <p:cNvSpPr>
            <a:spLocks noGrp="1"/>
          </p:cNvSpPr>
          <p:nvPr>
            <p:ph type="sldNum" sz="quarter" idx="12"/>
          </p:nvPr>
        </p:nvSpPr>
        <p:spPr/>
        <p:txBody>
          <a:bodyPr/>
          <a:lstStyle/>
          <a:p>
            <a:fld id="{B6A95138-A96E-2F42-A959-2EFD44FE4AB7}" type="slidenum">
              <a:rPr lang="en-US" smtClean="0"/>
              <a:t>69</a:t>
            </a:fld>
            <a:endParaRPr lang="en-US"/>
          </a:p>
        </p:txBody>
      </p:sp>
    </p:spTree>
    <p:custDataLst>
      <p:tags r:id="rId1"/>
    </p:custDataLst>
    <p:extLst>
      <p:ext uri="{BB962C8B-B14F-4D97-AF65-F5344CB8AC3E}">
        <p14:creationId xmlns:p14="http://schemas.microsoft.com/office/powerpoint/2010/main" val="2567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S3 Storage Classes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a:lnSpc>
                <a:spcPct val="150000"/>
              </a:lnSpc>
            </a:pPr>
            <a:r>
              <a:rPr lang="en-US" b="1" dirty="0">
                <a:latin typeface="+mj-lt"/>
              </a:rPr>
              <a:t>General Purpose: </a:t>
            </a:r>
            <a:r>
              <a:rPr lang="en-US" dirty="0">
                <a:latin typeface="+mj-lt"/>
              </a:rPr>
              <a:t>Standard</a:t>
            </a:r>
          </a:p>
          <a:p>
            <a:pPr marL="621882" lvl="1" indent="-285739">
              <a:lnSpc>
                <a:spcPct val="150000"/>
              </a:lnSpc>
            </a:pPr>
            <a:r>
              <a:rPr lang="en-US" sz="2300" dirty="0">
                <a:latin typeface="+mj-lt"/>
              </a:rPr>
              <a:t>Disaster Recover / Business continuity: Use cross-region replication</a:t>
            </a:r>
          </a:p>
          <a:p>
            <a:pPr>
              <a:lnSpc>
                <a:spcPct val="150000"/>
              </a:lnSpc>
            </a:pPr>
            <a:r>
              <a:rPr lang="en-US" b="1" dirty="0">
                <a:latin typeface="+mj-lt"/>
              </a:rPr>
              <a:t>Infrequently Accessed Data: </a:t>
            </a:r>
            <a:r>
              <a:rPr lang="en-US" dirty="0">
                <a:latin typeface="+mj-lt"/>
              </a:rPr>
              <a:t>Amazon S3 Standard–Infrequent Access </a:t>
            </a:r>
          </a:p>
          <a:p>
            <a:pPr marL="621882" lvl="1" indent="-285739">
              <a:lnSpc>
                <a:spcPct val="150000"/>
              </a:lnSpc>
            </a:pPr>
            <a:r>
              <a:rPr lang="en-US" sz="2300" dirty="0">
                <a:latin typeface="+mj-lt"/>
              </a:rPr>
              <a:t>Lower cost per GB stored</a:t>
            </a:r>
          </a:p>
          <a:p>
            <a:pPr marL="621882" lvl="1" indent="-285739">
              <a:lnSpc>
                <a:spcPct val="150000"/>
              </a:lnSpc>
            </a:pPr>
            <a:r>
              <a:rPr lang="en-US" sz="2300" dirty="0">
                <a:latin typeface="+mj-lt"/>
              </a:rPr>
              <a:t>Higher cost for data that is recovered or accessed</a:t>
            </a:r>
          </a:p>
          <a:p>
            <a:pPr marL="621882" lvl="1" indent="-285739">
              <a:lnSpc>
                <a:spcPct val="150000"/>
              </a:lnSpc>
            </a:pPr>
            <a:r>
              <a:rPr lang="en-US" sz="2300" dirty="0">
                <a:latin typeface="+mj-lt"/>
              </a:rPr>
              <a:t>Higher cost per PUT, COPY, POST, or GET request</a:t>
            </a:r>
          </a:p>
          <a:p>
            <a:pPr marL="621882" lvl="1" indent="-285739">
              <a:lnSpc>
                <a:spcPct val="150000"/>
              </a:lnSpc>
            </a:pPr>
            <a:r>
              <a:rPr lang="en-US" sz="2300" dirty="0">
                <a:latin typeface="+mj-lt"/>
              </a:rPr>
              <a:t>30-day storage minimum</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7</a:t>
            </a:fld>
            <a:endParaRPr lang="en-US"/>
          </a:p>
        </p:txBody>
      </p:sp>
    </p:spTree>
    <p:extLst>
      <p:ext uri="{BB962C8B-B14F-4D97-AF65-F5344CB8AC3E}">
        <p14:creationId xmlns:p14="http://schemas.microsoft.com/office/powerpoint/2010/main" val="1675104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4950-957F-5C45-8971-BB513EFDCBDB}"/>
              </a:ext>
            </a:extLst>
          </p:cNvPr>
          <p:cNvSpPr>
            <a:spLocks noGrp="1"/>
          </p:cNvSpPr>
          <p:nvPr>
            <p:ph type="title"/>
          </p:nvPr>
        </p:nvSpPr>
        <p:spPr/>
        <p:txBody>
          <a:bodyPr/>
          <a:lstStyle/>
          <a:p>
            <a:r>
              <a:rPr lang="en-US" dirty="0"/>
              <a:t>Amazon CloudWatch</a:t>
            </a:r>
          </a:p>
        </p:txBody>
      </p:sp>
      <p:sp>
        <p:nvSpPr>
          <p:cNvPr id="6" name="Rounded Rectangle 5">
            <a:extLst>
              <a:ext uri="{FF2B5EF4-FFF2-40B4-BE49-F238E27FC236}">
                <a16:creationId xmlns:a16="http://schemas.microsoft.com/office/drawing/2014/main" id="{3C4C6E9F-9AFE-4548-93CC-81244067B976}"/>
              </a:ext>
            </a:extLst>
          </p:cNvPr>
          <p:cNvSpPr/>
          <p:nvPr/>
        </p:nvSpPr>
        <p:spPr>
          <a:xfrm>
            <a:off x="2974221" y="1934415"/>
            <a:ext cx="5926667" cy="2800428"/>
          </a:xfrm>
          <a:prstGeom prst="roundRect">
            <a:avLst>
              <a:gd name="adj" fmla="val 6649"/>
            </a:avLst>
          </a:prstGeom>
          <a:noFill/>
          <a:ln w="254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7" name="Elbow Connector 6">
            <a:extLst>
              <a:ext uri="{FF2B5EF4-FFF2-40B4-BE49-F238E27FC236}">
                <a16:creationId xmlns:a16="http://schemas.microsoft.com/office/drawing/2014/main" id="{08E0C2A1-34F4-DA4C-A7AA-2E897C359E2A}"/>
              </a:ext>
            </a:extLst>
          </p:cNvPr>
          <p:cNvCxnSpPr>
            <a:cxnSpLocks/>
            <a:endCxn id="14" idx="1"/>
          </p:cNvCxnSpPr>
          <p:nvPr/>
        </p:nvCxnSpPr>
        <p:spPr>
          <a:xfrm>
            <a:off x="7843657" y="2865001"/>
            <a:ext cx="1747023" cy="1225471"/>
          </a:xfrm>
          <a:prstGeom prst="bentConnector3">
            <a:avLst>
              <a:gd name="adj1" fmla="val 50000"/>
            </a:avLst>
          </a:prstGeom>
          <a:ln w="25400">
            <a:solidFill>
              <a:srgbClr val="4AC1FF"/>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563159-FB30-6F49-9D41-260CCB56121E}"/>
              </a:ext>
            </a:extLst>
          </p:cNvPr>
          <p:cNvCxnSpPr/>
          <p:nvPr/>
        </p:nvCxnSpPr>
        <p:spPr>
          <a:xfrm>
            <a:off x="7843657" y="2859393"/>
            <a:ext cx="1618449" cy="0"/>
          </a:xfrm>
          <a:prstGeom prst="straightConnector1">
            <a:avLst/>
          </a:prstGeom>
          <a:ln w="25400">
            <a:solidFill>
              <a:srgbClr val="4AC1FF"/>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DBF0A2BF-6631-7B4F-9FB2-5D9905027FBF}"/>
              </a:ext>
            </a:extLst>
          </p:cNvPr>
          <p:cNvSpPr/>
          <p:nvPr/>
        </p:nvSpPr>
        <p:spPr>
          <a:xfrm>
            <a:off x="3334054" y="2803575"/>
            <a:ext cx="2603500" cy="1587500"/>
          </a:xfrm>
          <a:prstGeom prst="roundRect">
            <a:avLst>
              <a:gd name="adj" fmla="val 6649"/>
            </a:avLst>
          </a:prstGeom>
          <a:noFill/>
          <a:ln w="25400">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10" name="Picture 9">
            <a:extLst>
              <a:ext uri="{FF2B5EF4-FFF2-40B4-BE49-F238E27FC236}">
                <a16:creationId xmlns:a16="http://schemas.microsoft.com/office/drawing/2014/main" id="{88EB3950-F5AE-3641-95EF-6FCD0269BA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785" y="1545971"/>
            <a:ext cx="642918" cy="729800"/>
          </a:xfrm>
          <a:prstGeom prst="rect">
            <a:avLst/>
          </a:prstGeom>
        </p:spPr>
      </p:pic>
      <p:sp>
        <p:nvSpPr>
          <p:cNvPr id="11" name="TextBox 10">
            <a:extLst>
              <a:ext uri="{FF2B5EF4-FFF2-40B4-BE49-F238E27FC236}">
                <a16:creationId xmlns:a16="http://schemas.microsoft.com/office/drawing/2014/main" id="{79823BBD-B541-2249-8794-84E58554AE94}"/>
              </a:ext>
            </a:extLst>
          </p:cNvPr>
          <p:cNvSpPr txBox="1"/>
          <p:nvPr/>
        </p:nvSpPr>
        <p:spPr>
          <a:xfrm>
            <a:off x="3015553" y="2198539"/>
            <a:ext cx="1473384" cy="553998"/>
          </a:xfrm>
          <a:prstGeom prst="rect">
            <a:avLst/>
          </a:prstGeom>
          <a:noFill/>
        </p:spPr>
        <p:txBody>
          <a:bodyPr wrap="square" rtlCol="0">
            <a:spAutoFit/>
          </a:bodyPr>
          <a:lstStyle/>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12" name="Picture 11">
            <a:extLst>
              <a:ext uri="{FF2B5EF4-FFF2-40B4-BE49-F238E27FC236}">
                <a16:creationId xmlns:a16="http://schemas.microsoft.com/office/drawing/2014/main" id="{65D6291D-1973-6647-A5E2-E46CF8027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8731" y="2126284"/>
            <a:ext cx="664223" cy="783785"/>
          </a:xfrm>
          <a:prstGeom prst="rect">
            <a:avLst/>
          </a:prstGeom>
        </p:spPr>
      </p:pic>
      <p:pic>
        <p:nvPicPr>
          <p:cNvPr id="13" name="Picture 12">
            <a:extLst>
              <a:ext uri="{FF2B5EF4-FFF2-40B4-BE49-F238E27FC236}">
                <a16:creationId xmlns:a16="http://schemas.microsoft.com/office/drawing/2014/main" id="{A1E4EB2E-AEBC-A042-A5DC-DE176AF7CF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2106" y="2618296"/>
            <a:ext cx="791918" cy="496268"/>
          </a:xfrm>
          <a:prstGeom prst="rect">
            <a:avLst/>
          </a:prstGeom>
        </p:spPr>
      </p:pic>
      <p:pic>
        <p:nvPicPr>
          <p:cNvPr id="14" name="Picture 13">
            <a:extLst>
              <a:ext uri="{FF2B5EF4-FFF2-40B4-BE49-F238E27FC236}">
                <a16:creationId xmlns:a16="http://schemas.microsoft.com/office/drawing/2014/main" id="{5BA6A9B8-8FD2-424A-89CB-D83201608F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0679" y="3707042"/>
            <a:ext cx="788768" cy="766859"/>
          </a:xfrm>
          <a:prstGeom prst="rect">
            <a:avLst/>
          </a:prstGeom>
        </p:spPr>
      </p:pic>
      <p:sp>
        <p:nvSpPr>
          <p:cNvPr id="15" name="TextBox 14">
            <a:extLst>
              <a:ext uri="{FF2B5EF4-FFF2-40B4-BE49-F238E27FC236}">
                <a16:creationId xmlns:a16="http://schemas.microsoft.com/office/drawing/2014/main" id="{5BD66051-70ED-9E41-BFA5-330E0952C070}"/>
              </a:ext>
            </a:extLst>
          </p:cNvPr>
          <p:cNvSpPr txBox="1"/>
          <p:nvPr/>
        </p:nvSpPr>
        <p:spPr>
          <a:xfrm>
            <a:off x="6994151" y="2887129"/>
            <a:ext cx="1473384" cy="553998"/>
          </a:xfrm>
          <a:prstGeom prst="rect">
            <a:avLst/>
          </a:prstGeom>
          <a:noFill/>
        </p:spPr>
        <p:txBody>
          <a:bodyPr wrap="square" rtlCol="0">
            <a:spAutoFit/>
          </a:bodyPr>
          <a:lstStyle/>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Alarm</a:t>
            </a:r>
          </a:p>
        </p:txBody>
      </p:sp>
      <p:sp>
        <p:nvSpPr>
          <p:cNvPr id="16" name="TextBox 15">
            <a:extLst>
              <a:ext uri="{FF2B5EF4-FFF2-40B4-BE49-F238E27FC236}">
                <a16:creationId xmlns:a16="http://schemas.microsoft.com/office/drawing/2014/main" id="{D4F6E220-537A-2540-B005-09A9CBD7CD14}"/>
              </a:ext>
            </a:extLst>
          </p:cNvPr>
          <p:cNvSpPr txBox="1"/>
          <p:nvPr/>
        </p:nvSpPr>
        <p:spPr>
          <a:xfrm>
            <a:off x="9121372" y="3102680"/>
            <a:ext cx="1809499" cy="553998"/>
          </a:xfrm>
          <a:prstGeom prst="rect">
            <a:avLst/>
          </a:prstGeom>
          <a:noFill/>
        </p:spPr>
        <p:txBody>
          <a:bodyPr wrap="square" rtlCol="0">
            <a:spAutoFit/>
          </a:bodyPr>
          <a:lstStyle/>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Amazon SNS email notification</a:t>
            </a:r>
          </a:p>
        </p:txBody>
      </p:sp>
      <p:sp>
        <p:nvSpPr>
          <p:cNvPr id="17" name="TextBox 16">
            <a:extLst>
              <a:ext uri="{FF2B5EF4-FFF2-40B4-BE49-F238E27FC236}">
                <a16:creationId xmlns:a16="http://schemas.microsoft.com/office/drawing/2014/main" id="{08E3931D-A0A9-5B46-9D9F-9164D9BD6F6B}"/>
              </a:ext>
            </a:extLst>
          </p:cNvPr>
          <p:cNvSpPr txBox="1"/>
          <p:nvPr/>
        </p:nvSpPr>
        <p:spPr>
          <a:xfrm>
            <a:off x="9248372" y="4618643"/>
            <a:ext cx="1473384" cy="323165"/>
          </a:xfrm>
          <a:prstGeom prst="rect">
            <a:avLst/>
          </a:prstGeom>
          <a:noFill/>
        </p:spPr>
        <p:txBody>
          <a:bodyPr wrap="square" rtlCol="0">
            <a:spAutoFit/>
          </a:bodyPr>
          <a:lstStyle/>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Auto Scaling</a:t>
            </a:r>
          </a:p>
        </p:txBody>
      </p:sp>
      <p:pic>
        <p:nvPicPr>
          <p:cNvPr id="18" name="Picture 17">
            <a:extLst>
              <a:ext uri="{FF2B5EF4-FFF2-40B4-BE49-F238E27FC236}">
                <a16:creationId xmlns:a16="http://schemas.microsoft.com/office/drawing/2014/main" id="{94C787F8-AF88-A74C-AA7C-38C4CE6BF5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28501" y="4966069"/>
            <a:ext cx="609600" cy="609600"/>
          </a:xfrm>
          <a:prstGeom prst="rect">
            <a:avLst/>
          </a:prstGeom>
        </p:spPr>
      </p:pic>
      <p:pic>
        <p:nvPicPr>
          <p:cNvPr id="19" name="Picture 18">
            <a:extLst>
              <a:ext uri="{FF2B5EF4-FFF2-40B4-BE49-F238E27FC236}">
                <a16:creationId xmlns:a16="http://schemas.microsoft.com/office/drawing/2014/main" id="{A1439ACD-28D1-FD41-9D87-1922260B19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7123" y="4966069"/>
            <a:ext cx="609600" cy="609600"/>
          </a:xfrm>
          <a:prstGeom prst="rect">
            <a:avLst/>
          </a:prstGeom>
        </p:spPr>
      </p:pic>
      <p:pic>
        <p:nvPicPr>
          <p:cNvPr id="20" name="Picture 19">
            <a:extLst>
              <a:ext uri="{FF2B5EF4-FFF2-40B4-BE49-F238E27FC236}">
                <a16:creationId xmlns:a16="http://schemas.microsoft.com/office/drawing/2014/main" id="{C42CE2D7-7DE9-3A4B-8935-E82248B7BF65}"/>
              </a:ext>
            </a:extLst>
          </p:cNvPr>
          <p:cNvPicPr>
            <a:picLocks noChangeAspect="1"/>
          </p:cNvPicPr>
          <p:nvPr/>
        </p:nvPicPr>
        <p:blipFill>
          <a:blip r:embed="rId10"/>
          <a:stretch>
            <a:fillRect/>
          </a:stretch>
        </p:blipFill>
        <p:spPr>
          <a:xfrm>
            <a:off x="7359419" y="3469477"/>
            <a:ext cx="742847" cy="742847"/>
          </a:xfrm>
          <a:prstGeom prst="rect">
            <a:avLst/>
          </a:prstGeom>
        </p:spPr>
      </p:pic>
      <p:sp>
        <p:nvSpPr>
          <p:cNvPr id="21" name="TextBox 20">
            <a:extLst>
              <a:ext uri="{FF2B5EF4-FFF2-40B4-BE49-F238E27FC236}">
                <a16:creationId xmlns:a16="http://schemas.microsoft.com/office/drawing/2014/main" id="{9ADEA055-8197-EA48-98E1-6E5A262E28B3}"/>
              </a:ext>
            </a:extLst>
          </p:cNvPr>
          <p:cNvSpPr txBox="1"/>
          <p:nvPr/>
        </p:nvSpPr>
        <p:spPr>
          <a:xfrm>
            <a:off x="6396609" y="5587015"/>
            <a:ext cx="1473384" cy="323165"/>
          </a:xfrm>
          <a:prstGeom prst="rect">
            <a:avLst/>
          </a:prstGeom>
          <a:noFill/>
        </p:spPr>
        <p:txBody>
          <a:bodyPr wrap="square" rtlCol="0">
            <a:spAutoFit/>
          </a:bodyPr>
          <a:lstStyle/>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AWS console</a:t>
            </a:r>
          </a:p>
        </p:txBody>
      </p:sp>
      <p:sp>
        <p:nvSpPr>
          <p:cNvPr id="22" name="TextBox 21">
            <a:extLst>
              <a:ext uri="{FF2B5EF4-FFF2-40B4-BE49-F238E27FC236}">
                <a16:creationId xmlns:a16="http://schemas.microsoft.com/office/drawing/2014/main" id="{2D033897-3DD2-AF4D-B659-A52BE24FDDAD}"/>
              </a:ext>
            </a:extLst>
          </p:cNvPr>
          <p:cNvSpPr txBox="1"/>
          <p:nvPr/>
        </p:nvSpPr>
        <p:spPr>
          <a:xfrm>
            <a:off x="7715231" y="5587015"/>
            <a:ext cx="1473384" cy="553998"/>
          </a:xfrm>
          <a:prstGeom prst="rect">
            <a:avLst/>
          </a:prstGeom>
          <a:noFill/>
        </p:spPr>
        <p:txBody>
          <a:bodyPr wrap="square" rtlCol="0">
            <a:spAutoFit/>
          </a:bodyPr>
          <a:lstStyle/>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Statistic consumer</a:t>
            </a:r>
          </a:p>
        </p:txBody>
      </p:sp>
      <p:cxnSp>
        <p:nvCxnSpPr>
          <p:cNvPr id="23" name="Elbow Connector 22">
            <a:extLst>
              <a:ext uri="{FF2B5EF4-FFF2-40B4-BE49-F238E27FC236}">
                <a16:creationId xmlns:a16="http://schemas.microsoft.com/office/drawing/2014/main" id="{8AF623AC-B405-0E44-84F2-D2619DC62F5C}"/>
              </a:ext>
            </a:extLst>
          </p:cNvPr>
          <p:cNvCxnSpPr>
            <a:stCxn id="20" idx="2"/>
            <a:endCxn id="19" idx="0"/>
          </p:cNvCxnSpPr>
          <p:nvPr/>
        </p:nvCxnSpPr>
        <p:spPr>
          <a:xfrm rot="16200000" flipH="1">
            <a:off x="7714510" y="4228656"/>
            <a:ext cx="753746" cy="721081"/>
          </a:xfrm>
          <a:prstGeom prst="bentConnector3">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AF4281E5-6F1D-7B4E-9793-250CB73860E6}"/>
              </a:ext>
            </a:extLst>
          </p:cNvPr>
          <p:cNvCxnSpPr>
            <a:cxnSpLocks/>
            <a:stCxn id="20" idx="2"/>
            <a:endCxn id="18" idx="0"/>
          </p:cNvCxnSpPr>
          <p:nvPr/>
        </p:nvCxnSpPr>
        <p:spPr>
          <a:xfrm rot="5400000">
            <a:off x="7055200" y="4290425"/>
            <a:ext cx="753746" cy="597542"/>
          </a:xfrm>
          <a:prstGeom prst="bentConnector3">
            <a:avLst>
              <a:gd name="adj1" fmla="val 500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BDDB08-A6F2-1845-997B-48D51C427EBA}"/>
              </a:ext>
            </a:extLst>
          </p:cNvPr>
          <p:cNvSpPr txBox="1"/>
          <p:nvPr/>
        </p:nvSpPr>
        <p:spPr>
          <a:xfrm>
            <a:off x="6704961" y="4210944"/>
            <a:ext cx="2051763" cy="323165"/>
          </a:xfrm>
          <a:prstGeom prst="rect">
            <a:avLst/>
          </a:prstGeom>
          <a:solidFill>
            <a:schemeClr val="bg1"/>
          </a:solidFill>
        </p:spPr>
        <p:txBody>
          <a:bodyPr wrap="square" rtlCol="0">
            <a:spAutoFit/>
          </a:bodyPr>
          <a:lstStyle/>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Available statistics</a:t>
            </a:r>
          </a:p>
        </p:txBody>
      </p:sp>
      <p:sp>
        <p:nvSpPr>
          <p:cNvPr id="26" name="TextBox 25">
            <a:extLst>
              <a:ext uri="{FF2B5EF4-FFF2-40B4-BE49-F238E27FC236}">
                <a16:creationId xmlns:a16="http://schemas.microsoft.com/office/drawing/2014/main" id="{90562D29-0735-0F49-BDA2-6AD3ED4743B8}"/>
              </a:ext>
            </a:extLst>
          </p:cNvPr>
          <p:cNvSpPr txBox="1"/>
          <p:nvPr/>
        </p:nvSpPr>
        <p:spPr>
          <a:xfrm>
            <a:off x="893576" y="2841189"/>
            <a:ext cx="1800036" cy="553998"/>
          </a:xfrm>
          <a:prstGeom prst="rect">
            <a:avLst/>
          </a:prstGeom>
          <a:noFill/>
          <a:ln>
            <a:solidFill>
              <a:schemeClr val="tx1">
                <a:lumMod val="85000"/>
                <a:lumOff val="15000"/>
              </a:schemeClr>
            </a:solidFill>
          </a:ln>
        </p:spPr>
        <p:txBody>
          <a:bodyPr wrap="square" rtlCol="0" anchor="ctr">
            <a:spAutoFit/>
          </a:bodyPr>
          <a:lstStyle/>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Resources that use CloudWatch</a:t>
            </a:r>
          </a:p>
        </p:txBody>
      </p:sp>
      <p:sp>
        <p:nvSpPr>
          <p:cNvPr id="27" name="TextBox 26">
            <a:extLst>
              <a:ext uri="{FF2B5EF4-FFF2-40B4-BE49-F238E27FC236}">
                <a16:creationId xmlns:a16="http://schemas.microsoft.com/office/drawing/2014/main" id="{FBC7C0A7-C559-D14E-B0BF-A20129A42F53}"/>
              </a:ext>
            </a:extLst>
          </p:cNvPr>
          <p:cNvSpPr txBox="1"/>
          <p:nvPr/>
        </p:nvSpPr>
        <p:spPr>
          <a:xfrm>
            <a:off x="893576" y="3716542"/>
            <a:ext cx="1800036" cy="323165"/>
          </a:xfrm>
          <a:prstGeom prst="rect">
            <a:avLst/>
          </a:prstGeom>
          <a:noFill/>
          <a:ln>
            <a:solidFill>
              <a:schemeClr val="tx1">
                <a:lumMod val="85000"/>
                <a:lumOff val="15000"/>
              </a:schemeClr>
            </a:solidFill>
          </a:ln>
        </p:spPr>
        <p:txBody>
          <a:bodyPr wrap="square" rtlCol="0" anchor="ctr">
            <a:spAutoFit/>
          </a:bodyPr>
          <a:lstStyle/>
          <a:p>
            <a:pPr algn="ct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Your custom data</a:t>
            </a:r>
          </a:p>
        </p:txBody>
      </p:sp>
      <p:sp>
        <p:nvSpPr>
          <p:cNvPr id="28" name="TextBox 27">
            <a:extLst>
              <a:ext uri="{FF2B5EF4-FFF2-40B4-BE49-F238E27FC236}">
                <a16:creationId xmlns:a16="http://schemas.microsoft.com/office/drawing/2014/main" id="{6BD1EF8E-2813-CC43-88C4-C48B74D76AB4}"/>
              </a:ext>
            </a:extLst>
          </p:cNvPr>
          <p:cNvSpPr txBox="1"/>
          <p:nvPr/>
        </p:nvSpPr>
        <p:spPr>
          <a:xfrm>
            <a:off x="3430786" y="4083566"/>
            <a:ext cx="1473384" cy="323165"/>
          </a:xfrm>
          <a:prstGeom prst="rect">
            <a:avLst/>
          </a:prstGeom>
          <a:noFill/>
        </p:spPr>
        <p:txBody>
          <a:bodyPr wrap="square" rtlCol="0">
            <a:spAutoFit/>
          </a:bodyPr>
          <a:lstStyle/>
          <a:p>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Metrics</a:t>
            </a:r>
          </a:p>
        </p:txBody>
      </p:sp>
      <p:sp>
        <p:nvSpPr>
          <p:cNvPr id="29" name="TextBox 28">
            <a:extLst>
              <a:ext uri="{FF2B5EF4-FFF2-40B4-BE49-F238E27FC236}">
                <a16:creationId xmlns:a16="http://schemas.microsoft.com/office/drawing/2014/main" id="{18DB3BCE-2377-EF4C-AA35-EB96A8E22160}"/>
              </a:ext>
            </a:extLst>
          </p:cNvPr>
          <p:cNvSpPr txBox="1"/>
          <p:nvPr/>
        </p:nvSpPr>
        <p:spPr>
          <a:xfrm>
            <a:off x="3603645" y="3083698"/>
            <a:ext cx="2094613" cy="784830"/>
          </a:xfrm>
          <a:prstGeom prst="rect">
            <a:avLst/>
          </a:prstGeom>
          <a:noFill/>
          <a:ln>
            <a:solidFill>
              <a:srgbClr val="00B0F0"/>
            </a:solidFill>
          </a:ln>
        </p:spPr>
        <p:txBody>
          <a:bodyPr wrap="square" rtlCol="0">
            <a:spAutoFit/>
          </a:bodyPr>
          <a:lstStyle/>
          <a:p>
            <a:r>
              <a:rPr lang="en-US" sz="1500" dirty="0">
                <a:latin typeface="+mj-lt"/>
              </a:rPr>
              <a:t>CPU-Percent</a:t>
            </a:r>
          </a:p>
          <a:p>
            <a:r>
              <a:rPr lang="en-US" sz="1500" dirty="0">
                <a:latin typeface="+mj-lt"/>
              </a:rPr>
              <a:t>Read Throughput</a:t>
            </a:r>
          </a:p>
          <a:p>
            <a:r>
              <a:rPr lang="en-US" sz="1500" dirty="0">
                <a:latin typeface="+mj-lt"/>
              </a:rPr>
              <a:t>Write Throughput</a:t>
            </a:r>
          </a:p>
        </p:txBody>
      </p:sp>
      <p:cxnSp>
        <p:nvCxnSpPr>
          <p:cNvPr id="30" name="Elbow Connector 29">
            <a:extLst>
              <a:ext uri="{FF2B5EF4-FFF2-40B4-BE49-F238E27FC236}">
                <a16:creationId xmlns:a16="http://schemas.microsoft.com/office/drawing/2014/main" id="{97074AD8-07CD-9744-A614-51B79030C0CC}"/>
              </a:ext>
            </a:extLst>
          </p:cNvPr>
          <p:cNvCxnSpPr>
            <a:cxnSpLocks/>
            <a:stCxn id="26" idx="3"/>
            <a:endCxn id="29" idx="1"/>
          </p:cNvCxnSpPr>
          <p:nvPr/>
        </p:nvCxnSpPr>
        <p:spPr>
          <a:xfrm>
            <a:off x="2693612" y="3118188"/>
            <a:ext cx="910033" cy="357925"/>
          </a:xfrm>
          <a:prstGeom prst="bentConnector3">
            <a:avLst/>
          </a:prstGeom>
          <a:ln w="25400">
            <a:solidFill>
              <a:srgbClr val="4AC1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7DA2874-871A-854F-91B4-E9D52D4C78C6}"/>
              </a:ext>
            </a:extLst>
          </p:cNvPr>
          <p:cNvCxnSpPr>
            <a:cxnSpLocks/>
            <a:stCxn id="27" idx="3"/>
            <a:endCxn id="29" idx="1"/>
          </p:cNvCxnSpPr>
          <p:nvPr/>
        </p:nvCxnSpPr>
        <p:spPr>
          <a:xfrm flipV="1">
            <a:off x="2693612" y="3476113"/>
            <a:ext cx="910033" cy="402012"/>
          </a:xfrm>
          <a:prstGeom prst="bentConnector3">
            <a:avLst/>
          </a:prstGeom>
          <a:ln w="25400">
            <a:solidFill>
              <a:srgbClr val="4AC1FF"/>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70</a:t>
            </a:fld>
            <a:endParaRPr lang="en-US"/>
          </a:p>
        </p:txBody>
      </p:sp>
    </p:spTree>
    <p:custDataLst>
      <p:tags r:id="rId1"/>
    </p:custDataLst>
    <p:extLst>
      <p:ext uri="{BB962C8B-B14F-4D97-AF65-F5344CB8AC3E}">
        <p14:creationId xmlns:p14="http://schemas.microsoft.com/office/powerpoint/2010/main" val="906148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latin typeface="+mj-lt"/>
              </a:rPr>
              <a:t>To monitor CPU utilization on your RDS DB instance you set up a CloudWatch alarm with a threshold of 70% over 3 periods of 5 minutes. If CPU utilization goes up to 80% for 10 minutes how many alarms will you receive? </a:t>
            </a:r>
          </a:p>
          <a:p>
            <a:pPr>
              <a:lnSpc>
                <a:spcPct val="100000"/>
              </a:lnSpc>
            </a:pPr>
            <a:endParaRPr lang="en-US" sz="2333" dirty="0">
              <a:latin typeface="+mj-lt"/>
            </a:endParaRPr>
          </a:p>
          <a:p>
            <a:pPr marL="428608" indent="-428608">
              <a:lnSpc>
                <a:spcPct val="100000"/>
              </a:lnSpc>
              <a:buAutoNum type="alphaUcPeriod"/>
            </a:pPr>
            <a:r>
              <a:rPr lang="en-US" sz="2400" dirty="0">
                <a:latin typeface="+mj-lt"/>
              </a:rPr>
              <a:t>Zero</a:t>
            </a:r>
          </a:p>
          <a:p>
            <a:pPr marL="428608" indent="-428608">
              <a:lnSpc>
                <a:spcPct val="100000"/>
              </a:lnSpc>
              <a:buAutoNum type="alphaUcPeriod"/>
            </a:pPr>
            <a:r>
              <a:rPr lang="en-US" sz="2400" dirty="0">
                <a:latin typeface="+mj-lt"/>
              </a:rPr>
              <a:t>One</a:t>
            </a:r>
          </a:p>
          <a:p>
            <a:pPr marL="428608" indent="-428608">
              <a:lnSpc>
                <a:spcPct val="100000"/>
              </a:lnSpc>
              <a:buAutoNum type="alphaUcPeriod"/>
            </a:pPr>
            <a:r>
              <a:rPr lang="en-US" sz="2400" dirty="0">
                <a:latin typeface="+mj-lt"/>
              </a:rPr>
              <a:t>Two</a:t>
            </a:r>
          </a:p>
          <a:p>
            <a:pPr marL="428608" indent="-428608">
              <a:lnSpc>
                <a:spcPct val="100000"/>
              </a:lnSpc>
              <a:buAutoNum type="alphaUcPeriod"/>
            </a:pPr>
            <a:r>
              <a:rPr lang="en-US" sz="2400" dirty="0">
                <a:latin typeface="+mj-lt"/>
              </a:rPr>
              <a:t>Three </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71</a:t>
            </a:fld>
            <a:endParaRPr lang="en-US"/>
          </a:p>
        </p:txBody>
      </p:sp>
    </p:spTree>
    <p:custDataLst>
      <p:tags r:id="rId1"/>
    </p:custDataLst>
    <p:extLst>
      <p:ext uri="{BB962C8B-B14F-4D97-AF65-F5344CB8AC3E}">
        <p14:creationId xmlns:p14="http://schemas.microsoft.com/office/powerpoint/2010/main" val="2022807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latin typeface="+mj-lt"/>
              </a:rPr>
              <a:t>To monitor CPU utilization on your RDS DB instance you set up a CloudWatch alarm with a threshold of </a:t>
            </a:r>
            <a:r>
              <a:rPr lang="en-US" b="1" dirty="0">
                <a:solidFill>
                  <a:srgbClr val="D232AA"/>
                </a:solidFill>
                <a:latin typeface="+mj-lt"/>
              </a:rPr>
              <a:t>70%</a:t>
            </a:r>
            <a:r>
              <a:rPr lang="en-US" dirty="0">
                <a:latin typeface="+mj-lt"/>
              </a:rPr>
              <a:t> over </a:t>
            </a:r>
            <a:r>
              <a:rPr lang="en-US" b="1" dirty="0">
                <a:solidFill>
                  <a:srgbClr val="D232AA"/>
                </a:solidFill>
                <a:latin typeface="+mj-lt"/>
              </a:rPr>
              <a:t>3 periods of 5 minutes</a:t>
            </a:r>
            <a:r>
              <a:rPr lang="en-US" dirty="0">
                <a:latin typeface="+mj-lt"/>
              </a:rPr>
              <a:t>. If CPU utilization goes up to </a:t>
            </a:r>
            <a:r>
              <a:rPr lang="en-US" b="1" dirty="0">
                <a:solidFill>
                  <a:srgbClr val="D232AA"/>
                </a:solidFill>
                <a:latin typeface="+mj-lt"/>
              </a:rPr>
              <a:t>80% for 10 minutes </a:t>
            </a:r>
            <a:r>
              <a:rPr lang="en-US" dirty="0">
                <a:latin typeface="+mj-lt"/>
              </a:rPr>
              <a:t>how many alarms will you receive? </a:t>
            </a:r>
          </a:p>
          <a:p>
            <a:pPr>
              <a:lnSpc>
                <a:spcPct val="100000"/>
              </a:lnSpc>
            </a:pPr>
            <a:endParaRPr lang="en-US" sz="2333" dirty="0">
              <a:latin typeface="+mj-lt"/>
            </a:endParaRPr>
          </a:p>
          <a:p>
            <a:pPr marL="428608" indent="-428608">
              <a:lnSpc>
                <a:spcPct val="100000"/>
              </a:lnSpc>
              <a:buAutoNum type="alphaUcPeriod"/>
            </a:pPr>
            <a:r>
              <a:rPr lang="en-US" sz="2400" dirty="0">
                <a:latin typeface="+mj-lt"/>
              </a:rPr>
              <a:t>Zero</a:t>
            </a:r>
          </a:p>
          <a:p>
            <a:pPr marL="428608" indent="-428608">
              <a:lnSpc>
                <a:spcPct val="100000"/>
              </a:lnSpc>
              <a:buAutoNum type="alphaUcPeriod"/>
            </a:pPr>
            <a:r>
              <a:rPr lang="en-US" sz="2400" dirty="0">
                <a:latin typeface="+mj-lt"/>
              </a:rPr>
              <a:t>One</a:t>
            </a:r>
          </a:p>
          <a:p>
            <a:pPr marL="428608" indent="-428608">
              <a:lnSpc>
                <a:spcPct val="100000"/>
              </a:lnSpc>
              <a:buAutoNum type="alphaUcPeriod"/>
            </a:pPr>
            <a:r>
              <a:rPr lang="en-US" sz="2400" dirty="0">
                <a:latin typeface="+mj-lt"/>
              </a:rPr>
              <a:t>Two</a:t>
            </a:r>
          </a:p>
          <a:p>
            <a:pPr marL="428608" indent="-428608">
              <a:lnSpc>
                <a:spcPct val="100000"/>
              </a:lnSpc>
              <a:buAutoNum type="alphaUcPeriod"/>
            </a:pPr>
            <a:r>
              <a:rPr lang="en-US" sz="2400" dirty="0">
                <a:latin typeface="+mj-lt"/>
              </a:rPr>
              <a:t>Three </a:t>
            </a:r>
            <a:endParaRPr lang="en-US" sz="3200"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72</a:t>
            </a:fld>
            <a:endParaRPr lang="en-US"/>
          </a:p>
        </p:txBody>
      </p:sp>
    </p:spTree>
    <p:custDataLst>
      <p:tags r:id="rId1"/>
    </p:custDataLst>
    <p:extLst>
      <p:ext uri="{BB962C8B-B14F-4D97-AF65-F5344CB8AC3E}">
        <p14:creationId xmlns:p14="http://schemas.microsoft.com/office/powerpoint/2010/main" val="4034190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dirty="0">
                <a:latin typeface="+mj-lt"/>
              </a:rPr>
              <a:t>To monitor CPU utilization on your RDS DB instance you set up a CloudWatch alarm with a threshold of </a:t>
            </a:r>
            <a:r>
              <a:rPr lang="en-US" b="1" dirty="0">
                <a:solidFill>
                  <a:srgbClr val="D232AA"/>
                </a:solidFill>
                <a:latin typeface="+mj-lt"/>
              </a:rPr>
              <a:t>70%</a:t>
            </a:r>
            <a:r>
              <a:rPr lang="en-US" dirty="0">
                <a:latin typeface="+mj-lt"/>
              </a:rPr>
              <a:t> over </a:t>
            </a:r>
            <a:r>
              <a:rPr lang="en-US" b="1" dirty="0">
                <a:solidFill>
                  <a:srgbClr val="D232AA"/>
                </a:solidFill>
                <a:latin typeface="+mj-lt"/>
              </a:rPr>
              <a:t>3 periods of 5 minutes</a:t>
            </a:r>
            <a:r>
              <a:rPr lang="en-US" dirty="0">
                <a:latin typeface="+mj-lt"/>
              </a:rPr>
              <a:t>. If CPU utilization goes up to </a:t>
            </a:r>
            <a:r>
              <a:rPr lang="en-US" b="1" dirty="0">
                <a:solidFill>
                  <a:srgbClr val="D232AA"/>
                </a:solidFill>
                <a:latin typeface="+mj-lt"/>
              </a:rPr>
              <a:t>80% for 10 minutes </a:t>
            </a:r>
            <a:r>
              <a:rPr lang="en-US" dirty="0">
                <a:latin typeface="+mj-lt"/>
              </a:rPr>
              <a:t>how many alarms will you receive? </a:t>
            </a:r>
          </a:p>
          <a:p>
            <a:pPr>
              <a:lnSpc>
                <a:spcPct val="100000"/>
              </a:lnSpc>
            </a:pPr>
            <a:endParaRPr lang="en-US" sz="2333" dirty="0">
              <a:latin typeface="+mj-lt"/>
            </a:endParaRPr>
          </a:p>
          <a:p>
            <a:pPr marL="428608" indent="-428608">
              <a:lnSpc>
                <a:spcPct val="100000"/>
              </a:lnSpc>
              <a:buAutoNum type="alphaUcPeriod"/>
            </a:pPr>
            <a:r>
              <a:rPr lang="en-US" sz="2400" b="1" dirty="0">
                <a:solidFill>
                  <a:schemeClr val="accent3"/>
                </a:solidFill>
                <a:latin typeface="+mj-lt"/>
              </a:rPr>
              <a:t>Zero</a:t>
            </a:r>
          </a:p>
          <a:p>
            <a:pPr marL="428608" indent="-428608">
              <a:lnSpc>
                <a:spcPct val="100000"/>
              </a:lnSpc>
              <a:buAutoNum type="alphaUcPeriod"/>
            </a:pPr>
            <a:r>
              <a:rPr lang="en-US" sz="2400" strike="sngStrike" dirty="0">
                <a:latin typeface="+mj-lt"/>
              </a:rPr>
              <a:t>One</a:t>
            </a:r>
          </a:p>
          <a:p>
            <a:pPr marL="428608" indent="-428608">
              <a:lnSpc>
                <a:spcPct val="100000"/>
              </a:lnSpc>
              <a:buAutoNum type="alphaUcPeriod"/>
            </a:pPr>
            <a:r>
              <a:rPr lang="en-US" sz="2400" strike="sngStrike" dirty="0">
                <a:latin typeface="+mj-lt"/>
              </a:rPr>
              <a:t>Two</a:t>
            </a:r>
          </a:p>
          <a:p>
            <a:pPr marL="428608" indent="-428608">
              <a:lnSpc>
                <a:spcPct val="100000"/>
              </a:lnSpc>
              <a:buAutoNum type="alphaUcPeriod"/>
            </a:pPr>
            <a:r>
              <a:rPr lang="en-US" sz="2400" strike="sngStrike" dirty="0">
                <a:latin typeface="+mj-lt"/>
              </a:rPr>
              <a:t>Three </a:t>
            </a:r>
          </a:p>
        </p:txBody>
      </p:sp>
      <p:sp>
        <p:nvSpPr>
          <p:cNvPr id="5" name="Rectangle 4">
            <a:extLst>
              <a:ext uri="{FF2B5EF4-FFF2-40B4-BE49-F238E27FC236}">
                <a16:creationId xmlns:a16="http://schemas.microsoft.com/office/drawing/2014/main" id="{B32CCBDC-F93C-F548-8FC8-DB9F90DAB28A}"/>
              </a:ext>
            </a:extLst>
          </p:cNvPr>
          <p:cNvSpPr/>
          <p:nvPr/>
        </p:nvSpPr>
        <p:spPr bwMode="auto">
          <a:xfrm>
            <a:off x="5816923" y="4091536"/>
            <a:ext cx="2604670" cy="1176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Metric did not exceed threshold of 15 minutes.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6" name="Slide Number Placeholder 5"/>
          <p:cNvSpPr>
            <a:spLocks noGrp="1"/>
          </p:cNvSpPr>
          <p:nvPr>
            <p:ph type="sldNum" sz="quarter" idx="12"/>
          </p:nvPr>
        </p:nvSpPr>
        <p:spPr/>
        <p:txBody>
          <a:bodyPr/>
          <a:lstStyle/>
          <a:p>
            <a:fld id="{B6A95138-A96E-2F42-A959-2EFD44FE4AB7}" type="slidenum">
              <a:rPr lang="en-US" smtClean="0"/>
              <a:t>73</a:t>
            </a:fld>
            <a:endParaRPr lang="en-US"/>
          </a:p>
        </p:txBody>
      </p:sp>
    </p:spTree>
    <p:custDataLst>
      <p:tags r:id="rId1"/>
    </p:custDataLst>
    <p:extLst>
      <p:ext uri="{BB962C8B-B14F-4D97-AF65-F5344CB8AC3E}">
        <p14:creationId xmlns:p14="http://schemas.microsoft.com/office/powerpoint/2010/main" val="79521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10000"/>
              </a:lnSpc>
              <a:buNone/>
            </a:pPr>
            <a:r>
              <a:rPr lang="en-US" sz="2000" dirty="0">
                <a:latin typeface="+mj-lt"/>
              </a:rPr>
              <a:t>You are responsible for a web application running on Amazon EC2 instances. You want to track the number of 404 errors that users see in the application.</a:t>
            </a:r>
          </a:p>
          <a:p>
            <a:pPr marL="0" indent="0">
              <a:lnSpc>
                <a:spcPct val="110000"/>
              </a:lnSpc>
              <a:buNone/>
            </a:pPr>
            <a:endParaRPr lang="en-US" sz="1400" dirty="0">
              <a:latin typeface="+mj-lt"/>
            </a:endParaRPr>
          </a:p>
          <a:p>
            <a:pPr marL="0" indent="0">
              <a:lnSpc>
                <a:spcPct val="110000"/>
              </a:lnSpc>
              <a:buNone/>
            </a:pPr>
            <a:r>
              <a:rPr lang="en-US" sz="2000" dirty="0">
                <a:latin typeface="+mj-lt"/>
              </a:rPr>
              <a:t>Which of the following options can you use to do this?</a:t>
            </a:r>
          </a:p>
          <a:p>
            <a:pPr>
              <a:lnSpc>
                <a:spcPct val="110000"/>
              </a:lnSpc>
            </a:pPr>
            <a:endParaRPr lang="en-US" sz="1400" dirty="0">
              <a:latin typeface="+mj-lt"/>
            </a:endParaRPr>
          </a:p>
          <a:p>
            <a:pPr marL="428608" indent="-428608">
              <a:lnSpc>
                <a:spcPct val="110000"/>
              </a:lnSpc>
              <a:buAutoNum type="alphaUcPeriod"/>
            </a:pPr>
            <a:r>
              <a:rPr lang="en-US" sz="2000" dirty="0">
                <a:latin typeface="+mj-lt"/>
              </a:rPr>
              <a:t>Use Amazon VPC Flow Logs. </a:t>
            </a:r>
          </a:p>
          <a:p>
            <a:pPr marL="428608" indent="-428608">
              <a:lnSpc>
                <a:spcPct val="110000"/>
              </a:lnSpc>
              <a:buAutoNum type="alphaUcPeriod"/>
            </a:pPr>
            <a:r>
              <a:rPr lang="en-US" sz="2000" dirty="0">
                <a:latin typeface="+mj-lt"/>
              </a:rPr>
              <a:t>Use Amazon CloudWatch </a:t>
            </a:r>
            <a:r>
              <a:rPr lang="en-US" sz="2000" dirty="0">
                <a:solidFill>
                  <a:srgbClr val="000000"/>
                </a:solidFill>
                <a:latin typeface="+mj-lt"/>
              </a:rPr>
              <a:t>metrics.</a:t>
            </a:r>
          </a:p>
          <a:p>
            <a:pPr marL="428608" indent="-428608">
              <a:lnSpc>
                <a:spcPct val="110000"/>
              </a:lnSpc>
              <a:buAutoNum type="alphaUcPeriod"/>
            </a:pPr>
            <a:r>
              <a:rPr lang="en-US" sz="2000" dirty="0">
                <a:latin typeface="+mj-lt"/>
              </a:rPr>
              <a:t>Use Amazon CloudWatch Logs to get the web server logs from the EC2 instances</a:t>
            </a:r>
            <a:r>
              <a:rPr lang="en-US" sz="2000" dirty="0">
                <a:solidFill>
                  <a:srgbClr val="000000"/>
                </a:solidFill>
                <a:latin typeface="+mj-lt"/>
              </a:rPr>
              <a:t>.</a:t>
            </a:r>
          </a:p>
          <a:p>
            <a:pPr marL="428608" indent="-428608">
              <a:lnSpc>
                <a:spcPct val="110000"/>
              </a:lnSpc>
              <a:buAutoNum type="alphaUcPeriod"/>
            </a:pPr>
            <a:r>
              <a:rPr lang="en-US" sz="2000" dirty="0">
                <a:latin typeface="+mj-lt"/>
              </a:rPr>
              <a:t>Web applications on AWS never have 404 </a:t>
            </a:r>
            <a:r>
              <a:rPr lang="en-US" sz="2000" dirty="0">
                <a:solidFill>
                  <a:srgbClr val="000000"/>
                </a:solidFill>
                <a:latin typeface="+mj-lt"/>
              </a:rPr>
              <a:t>errors.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74</a:t>
            </a:fld>
            <a:endParaRPr lang="en-US"/>
          </a:p>
        </p:txBody>
      </p:sp>
    </p:spTree>
    <p:custDataLst>
      <p:tags r:id="rId1"/>
    </p:custDataLst>
    <p:extLst>
      <p:ext uri="{BB962C8B-B14F-4D97-AF65-F5344CB8AC3E}">
        <p14:creationId xmlns:p14="http://schemas.microsoft.com/office/powerpoint/2010/main" val="2683809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10000"/>
              </a:lnSpc>
              <a:buNone/>
            </a:pPr>
            <a:r>
              <a:rPr lang="en-US" sz="2000" dirty="0">
                <a:latin typeface="+mj-lt"/>
              </a:rPr>
              <a:t>You are responsible for a web application running on Amazon EC2 instances. You want to track the number of 404 errors that users see in the application. </a:t>
            </a:r>
          </a:p>
          <a:p>
            <a:pPr marL="0" indent="0">
              <a:lnSpc>
                <a:spcPct val="110000"/>
              </a:lnSpc>
              <a:buNone/>
            </a:pPr>
            <a:endParaRPr lang="en-US" sz="1400" dirty="0">
              <a:latin typeface="+mj-lt"/>
            </a:endParaRPr>
          </a:p>
          <a:p>
            <a:pPr marL="0" indent="0">
              <a:lnSpc>
                <a:spcPct val="110000"/>
              </a:lnSpc>
              <a:buNone/>
            </a:pPr>
            <a:r>
              <a:rPr lang="en-US" sz="2000" dirty="0">
                <a:latin typeface="+mj-lt"/>
              </a:rPr>
              <a:t>Which of the following options can you use to do this?</a:t>
            </a:r>
          </a:p>
          <a:p>
            <a:pPr>
              <a:lnSpc>
                <a:spcPct val="110000"/>
              </a:lnSpc>
            </a:pPr>
            <a:endParaRPr lang="en-US" sz="1400" dirty="0">
              <a:latin typeface="+mj-lt"/>
            </a:endParaRPr>
          </a:p>
          <a:p>
            <a:pPr marL="428608" indent="-428608">
              <a:lnSpc>
                <a:spcPct val="110000"/>
              </a:lnSpc>
              <a:buAutoNum type="alphaUcPeriod"/>
            </a:pPr>
            <a:r>
              <a:rPr lang="en-US" sz="2000" strike="sngStrike" dirty="0">
                <a:latin typeface="+mn-lt"/>
              </a:rPr>
              <a:t>Use </a:t>
            </a:r>
            <a:r>
              <a:rPr lang="en-US" sz="2000" dirty="0">
                <a:latin typeface="+mn-lt"/>
              </a:rPr>
              <a:t>Amazon </a:t>
            </a:r>
            <a:r>
              <a:rPr lang="en-US" sz="2000" strike="sngStrike" dirty="0">
                <a:latin typeface="+mn-lt"/>
              </a:rPr>
              <a:t>VPC Flow Logs. </a:t>
            </a:r>
            <a:r>
              <a:rPr lang="en-US" sz="2000" dirty="0">
                <a:latin typeface="+mn-lt"/>
              </a:rPr>
              <a:t>(VPC Flow Logs capture layer 3 and 4 IP-level logs and do not capture layer 7 HTTP 404 errors)</a:t>
            </a:r>
            <a:endParaRPr lang="en-US" sz="2000" strike="sngStrike" dirty="0">
              <a:latin typeface="+mn-lt"/>
            </a:endParaRPr>
          </a:p>
          <a:p>
            <a:pPr marL="428608" indent="-428608">
              <a:lnSpc>
                <a:spcPct val="110000"/>
              </a:lnSpc>
              <a:buAutoNum type="alphaUcPeriod"/>
            </a:pPr>
            <a:r>
              <a:rPr lang="en-US" sz="2000" dirty="0">
                <a:latin typeface="+mn-lt"/>
              </a:rPr>
              <a:t>Use Amazon CloudWatch </a:t>
            </a:r>
            <a:r>
              <a:rPr lang="en-US" sz="2000" dirty="0">
                <a:solidFill>
                  <a:srgbClr val="000000"/>
                </a:solidFill>
                <a:latin typeface="+mn-lt"/>
              </a:rPr>
              <a:t>metrics.</a:t>
            </a:r>
          </a:p>
          <a:p>
            <a:pPr marL="428608" indent="-428608">
              <a:lnSpc>
                <a:spcPct val="110000"/>
              </a:lnSpc>
              <a:buAutoNum type="alphaUcPeriod"/>
            </a:pPr>
            <a:r>
              <a:rPr lang="en-US" sz="2000" dirty="0">
                <a:latin typeface="+mn-lt"/>
              </a:rPr>
              <a:t>Use Amazon CloudWatch Logs to get the web server logs from the EC2 instances</a:t>
            </a:r>
            <a:r>
              <a:rPr lang="en-US" sz="2000" dirty="0">
                <a:solidFill>
                  <a:srgbClr val="000000"/>
                </a:solidFill>
                <a:latin typeface="+mn-lt"/>
              </a:rPr>
              <a:t>.</a:t>
            </a:r>
          </a:p>
          <a:p>
            <a:pPr marL="428608" indent="-428608">
              <a:lnSpc>
                <a:spcPct val="110000"/>
              </a:lnSpc>
              <a:buAutoNum type="alphaUcPeriod"/>
            </a:pPr>
            <a:r>
              <a:rPr lang="en-US" sz="2000" dirty="0">
                <a:latin typeface="+mn-lt"/>
              </a:rPr>
              <a:t>Web applications on AWS never have 404 </a:t>
            </a:r>
            <a:r>
              <a:rPr lang="en-US" sz="2000" dirty="0">
                <a:solidFill>
                  <a:srgbClr val="000000"/>
                </a:solidFill>
                <a:latin typeface="+mn-lt"/>
              </a:rPr>
              <a:t>errors.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75</a:t>
            </a:fld>
            <a:endParaRPr lang="en-US"/>
          </a:p>
        </p:txBody>
      </p:sp>
    </p:spTree>
    <p:custDataLst>
      <p:tags r:id="rId1"/>
    </p:custDataLst>
    <p:extLst>
      <p:ext uri="{BB962C8B-B14F-4D97-AF65-F5344CB8AC3E}">
        <p14:creationId xmlns:p14="http://schemas.microsoft.com/office/powerpoint/2010/main" val="2904004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10000"/>
              </a:lnSpc>
              <a:buNone/>
            </a:pPr>
            <a:r>
              <a:rPr lang="en-US" sz="2000" dirty="0">
                <a:latin typeface="+mj-lt"/>
              </a:rPr>
              <a:t>You are responsible for a web application running on Amazon EC2 instances. You want to track the number of 404 errors that users see in the application.</a:t>
            </a:r>
          </a:p>
          <a:p>
            <a:pPr marL="0" indent="0">
              <a:lnSpc>
                <a:spcPct val="110000"/>
              </a:lnSpc>
              <a:buNone/>
            </a:pPr>
            <a:endParaRPr lang="en-US" sz="1400" dirty="0">
              <a:latin typeface="+mj-lt"/>
            </a:endParaRPr>
          </a:p>
          <a:p>
            <a:pPr marL="0" indent="0">
              <a:lnSpc>
                <a:spcPct val="110000"/>
              </a:lnSpc>
              <a:buNone/>
            </a:pPr>
            <a:r>
              <a:rPr lang="en-US" sz="2000" dirty="0">
                <a:latin typeface="+mj-lt"/>
              </a:rPr>
              <a:t>Which of the following options can you use to do this?</a:t>
            </a:r>
          </a:p>
          <a:p>
            <a:pPr>
              <a:lnSpc>
                <a:spcPct val="110000"/>
              </a:lnSpc>
            </a:pPr>
            <a:endParaRPr lang="en-US" sz="1400" dirty="0">
              <a:solidFill>
                <a:schemeClr val="bg1">
                  <a:lumMod val="65000"/>
                </a:schemeClr>
              </a:solidFill>
              <a:latin typeface="+mj-lt"/>
            </a:endParaRPr>
          </a:p>
          <a:p>
            <a:pPr marL="428608" indent="-428608">
              <a:lnSpc>
                <a:spcPct val="110000"/>
              </a:lnSpc>
              <a:buFont typeface="Arial" pitchFamily="34" charset="0"/>
              <a:buAutoNum type="alphaUcPeriod"/>
            </a:pPr>
            <a:r>
              <a:rPr lang="en-US" sz="2000" strike="sngStrike" dirty="0">
                <a:solidFill>
                  <a:schemeClr val="bg1">
                    <a:lumMod val="65000"/>
                  </a:schemeClr>
                </a:solidFill>
                <a:latin typeface="+mj-lt"/>
              </a:rPr>
              <a:t>Use Amazon VPC Flow Logs. </a:t>
            </a:r>
            <a:r>
              <a:rPr lang="en-US" sz="2000" dirty="0">
                <a:solidFill>
                  <a:schemeClr val="bg1">
                    <a:lumMod val="65000"/>
                  </a:schemeClr>
                </a:solidFill>
                <a:latin typeface="+mj-lt"/>
              </a:rPr>
              <a:t>(VPC Flow Logs capture layer 3 and 4 IP-level logs and do not capture layer 7 HTTP 404 errors)</a:t>
            </a:r>
            <a:endParaRPr lang="en-US" sz="2000" strike="sngStrike" dirty="0">
              <a:solidFill>
                <a:schemeClr val="bg1">
                  <a:lumMod val="65000"/>
                </a:schemeClr>
              </a:solidFill>
              <a:latin typeface="+mj-lt"/>
            </a:endParaRPr>
          </a:p>
          <a:p>
            <a:pPr marL="428608" indent="-428608">
              <a:lnSpc>
                <a:spcPct val="110000"/>
              </a:lnSpc>
              <a:buFont typeface="Arial" pitchFamily="34" charset="0"/>
              <a:buAutoNum type="alphaUcPeriod"/>
            </a:pPr>
            <a:r>
              <a:rPr lang="en-US" sz="2000" strike="sngStrike" dirty="0">
                <a:latin typeface="+mj-lt"/>
              </a:rPr>
              <a:t>Use Amazon CloudWatch </a:t>
            </a:r>
            <a:r>
              <a:rPr lang="en-US" sz="2000" strike="sngStrike" dirty="0">
                <a:solidFill>
                  <a:srgbClr val="000000"/>
                </a:solidFill>
                <a:latin typeface="+mj-lt"/>
              </a:rPr>
              <a:t>metrics.</a:t>
            </a:r>
            <a:r>
              <a:rPr lang="en-US" sz="2000" dirty="0"/>
              <a:t> </a:t>
            </a:r>
            <a:r>
              <a:rPr lang="en-US" sz="2000" dirty="0">
                <a:latin typeface="+mj-lt"/>
              </a:rPr>
              <a:t>(Amazon CloudWatch Metrics do not capture 404 errors by default)</a:t>
            </a:r>
            <a:endParaRPr lang="en-US" sz="2000" strike="sngStrike" dirty="0">
              <a:solidFill>
                <a:srgbClr val="000000"/>
              </a:solidFill>
              <a:latin typeface="+mj-lt"/>
            </a:endParaRPr>
          </a:p>
          <a:p>
            <a:pPr marL="428608" indent="-428608">
              <a:lnSpc>
                <a:spcPct val="110000"/>
              </a:lnSpc>
              <a:buFont typeface="Arial" pitchFamily="34" charset="0"/>
              <a:buAutoNum type="alphaUcPeriod"/>
            </a:pPr>
            <a:r>
              <a:rPr lang="en-US" sz="2000" dirty="0">
                <a:latin typeface="+mj-lt"/>
              </a:rPr>
              <a:t>Use Amazon CloudWatch Logs to get the web server logs from the EC2 instances</a:t>
            </a:r>
            <a:r>
              <a:rPr lang="en-US" sz="2000" dirty="0">
                <a:solidFill>
                  <a:srgbClr val="000000"/>
                </a:solidFill>
                <a:latin typeface="+mj-lt"/>
              </a:rPr>
              <a:t>.</a:t>
            </a:r>
          </a:p>
          <a:p>
            <a:pPr marL="428608" indent="-428608">
              <a:lnSpc>
                <a:spcPct val="110000"/>
              </a:lnSpc>
              <a:buAutoNum type="alphaUcPeriod"/>
            </a:pPr>
            <a:r>
              <a:rPr lang="en-US" sz="2000" dirty="0">
                <a:latin typeface="+mj-lt"/>
              </a:rPr>
              <a:t>Web applications on AWS never have 404 </a:t>
            </a:r>
            <a:r>
              <a:rPr lang="en-US" sz="2000" dirty="0">
                <a:solidFill>
                  <a:srgbClr val="000000"/>
                </a:solidFill>
                <a:latin typeface="+mj-lt"/>
              </a:rPr>
              <a:t>errors.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76</a:t>
            </a:fld>
            <a:endParaRPr lang="en-US"/>
          </a:p>
        </p:txBody>
      </p:sp>
    </p:spTree>
    <p:custDataLst>
      <p:tags r:id="rId1"/>
    </p:custDataLst>
    <p:extLst>
      <p:ext uri="{BB962C8B-B14F-4D97-AF65-F5344CB8AC3E}">
        <p14:creationId xmlns:p14="http://schemas.microsoft.com/office/powerpoint/2010/main" val="23149307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10000"/>
              </a:lnSpc>
              <a:buNone/>
            </a:pPr>
            <a:r>
              <a:rPr lang="en-US" sz="2000" dirty="0">
                <a:latin typeface="+mj-lt"/>
              </a:rPr>
              <a:t>You are responsible for a web application running on Amazon EC2 instances. You want to track the number of 404 errors that users see in the application.</a:t>
            </a:r>
          </a:p>
          <a:p>
            <a:pPr marL="0" indent="0">
              <a:lnSpc>
                <a:spcPct val="110000"/>
              </a:lnSpc>
              <a:buNone/>
            </a:pPr>
            <a:endParaRPr lang="en-US" sz="1400" dirty="0">
              <a:latin typeface="+mj-lt"/>
            </a:endParaRPr>
          </a:p>
          <a:p>
            <a:pPr marL="0" indent="0">
              <a:lnSpc>
                <a:spcPct val="110000"/>
              </a:lnSpc>
              <a:buNone/>
            </a:pPr>
            <a:r>
              <a:rPr lang="en-US" sz="2000" dirty="0">
                <a:latin typeface="+mj-lt"/>
              </a:rPr>
              <a:t>Which of the following options can you use to do this?</a:t>
            </a:r>
          </a:p>
          <a:p>
            <a:pPr>
              <a:lnSpc>
                <a:spcPct val="110000"/>
              </a:lnSpc>
            </a:pPr>
            <a:endParaRPr lang="en-US" sz="1400" dirty="0">
              <a:solidFill>
                <a:schemeClr val="bg1">
                  <a:lumMod val="65000"/>
                </a:schemeClr>
              </a:solidFill>
              <a:latin typeface="+mj-lt"/>
            </a:endParaRPr>
          </a:p>
          <a:p>
            <a:pPr marL="428608" indent="-428608">
              <a:lnSpc>
                <a:spcPct val="110000"/>
              </a:lnSpc>
              <a:buFont typeface="Arial" pitchFamily="34" charset="0"/>
              <a:buAutoNum type="alphaUcPeriod"/>
            </a:pPr>
            <a:r>
              <a:rPr lang="en-US" sz="2000" strike="sngStrike" dirty="0">
                <a:solidFill>
                  <a:schemeClr val="bg1">
                    <a:lumMod val="65000"/>
                  </a:schemeClr>
                </a:solidFill>
                <a:latin typeface="+mj-lt"/>
              </a:rPr>
              <a:t>Use Amazon VPC Flow Logs. </a:t>
            </a:r>
            <a:r>
              <a:rPr lang="en-US" sz="2000" dirty="0">
                <a:solidFill>
                  <a:schemeClr val="bg1">
                    <a:lumMod val="65000"/>
                  </a:schemeClr>
                </a:solidFill>
                <a:latin typeface="+mj-lt"/>
              </a:rPr>
              <a:t>(Amazon VPC Flow Logs capture layer 3 and 4 IP-level logs and do not capture layer 7 HTTP 404 errors)</a:t>
            </a:r>
            <a:endParaRPr lang="en-US" sz="2000" strike="sngStrike" dirty="0">
              <a:solidFill>
                <a:schemeClr val="bg1">
                  <a:lumMod val="65000"/>
                </a:schemeClr>
              </a:solidFill>
              <a:latin typeface="+mj-lt"/>
            </a:endParaRPr>
          </a:p>
          <a:p>
            <a:pPr marL="428608" indent="-428608">
              <a:lnSpc>
                <a:spcPct val="110000"/>
              </a:lnSpc>
              <a:buFont typeface="Arial" pitchFamily="34" charset="0"/>
              <a:buAutoNum type="alphaUcPeriod"/>
            </a:pPr>
            <a:r>
              <a:rPr lang="en-US" sz="2000" strike="sngStrike" dirty="0">
                <a:solidFill>
                  <a:schemeClr val="bg1">
                    <a:lumMod val="65000"/>
                  </a:schemeClr>
                </a:solidFill>
                <a:latin typeface="+mj-lt"/>
              </a:rPr>
              <a:t>Use Amazon CloudWatch metrics.</a:t>
            </a:r>
            <a:r>
              <a:rPr lang="en-US" sz="2000" dirty="0">
                <a:solidFill>
                  <a:schemeClr val="bg1">
                    <a:lumMod val="65000"/>
                  </a:schemeClr>
                </a:solidFill>
              </a:rPr>
              <a:t> </a:t>
            </a:r>
            <a:r>
              <a:rPr lang="en-US" sz="2000" dirty="0">
                <a:solidFill>
                  <a:schemeClr val="bg1">
                    <a:lumMod val="65000"/>
                  </a:schemeClr>
                </a:solidFill>
                <a:latin typeface="+mj-lt"/>
              </a:rPr>
              <a:t>(Amazon CloudWatch Metrics do not capture 404 errors by default)</a:t>
            </a:r>
            <a:endParaRPr lang="en-US" sz="2000" strike="sngStrike" dirty="0">
              <a:solidFill>
                <a:schemeClr val="bg1">
                  <a:lumMod val="65000"/>
                </a:schemeClr>
              </a:solidFill>
              <a:latin typeface="+mj-lt"/>
            </a:endParaRPr>
          </a:p>
          <a:p>
            <a:pPr marL="428608" indent="-428608">
              <a:lnSpc>
                <a:spcPct val="110000"/>
              </a:lnSpc>
              <a:buFont typeface="Arial" pitchFamily="34" charset="0"/>
              <a:buAutoNum type="alphaUcPeriod"/>
            </a:pPr>
            <a:r>
              <a:rPr lang="en-US" sz="2000" dirty="0">
                <a:latin typeface="+mj-lt"/>
              </a:rPr>
              <a:t>Use Amazon CloudWatch Logs to get the web server logs from the EC2 instances</a:t>
            </a:r>
            <a:r>
              <a:rPr lang="en-US" sz="2000" dirty="0">
                <a:solidFill>
                  <a:srgbClr val="000000"/>
                </a:solidFill>
                <a:latin typeface="+mj-lt"/>
              </a:rPr>
              <a:t>.</a:t>
            </a:r>
          </a:p>
          <a:p>
            <a:pPr marL="428608" indent="-428608">
              <a:lnSpc>
                <a:spcPct val="110000"/>
              </a:lnSpc>
              <a:buFont typeface="Arial" pitchFamily="34" charset="0"/>
              <a:buAutoNum type="alphaUcPeriod"/>
            </a:pPr>
            <a:r>
              <a:rPr lang="en-US" sz="2000" strike="sngStrike" dirty="0">
                <a:latin typeface="+mj-lt"/>
              </a:rPr>
              <a:t>Web applications on AWS never have 404 </a:t>
            </a:r>
            <a:r>
              <a:rPr lang="en-US" sz="2000" strike="sngStrike" dirty="0">
                <a:solidFill>
                  <a:srgbClr val="000000"/>
                </a:solidFill>
                <a:latin typeface="+mj-lt"/>
              </a:rPr>
              <a:t>errors. </a:t>
            </a:r>
            <a:r>
              <a:rPr lang="en-US" sz="2000" dirty="0">
                <a:solidFill>
                  <a:srgbClr val="000000"/>
                </a:solidFill>
                <a:latin typeface="+mj-lt"/>
              </a:rPr>
              <a:t>(Web applications on AWS can have 404 errors)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77</a:t>
            </a:fld>
            <a:endParaRPr lang="en-US"/>
          </a:p>
        </p:txBody>
      </p:sp>
    </p:spTree>
    <p:custDataLst>
      <p:tags r:id="rId1"/>
    </p:custDataLst>
    <p:extLst>
      <p:ext uri="{BB962C8B-B14F-4D97-AF65-F5344CB8AC3E}">
        <p14:creationId xmlns:p14="http://schemas.microsoft.com/office/powerpoint/2010/main" val="206664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10000"/>
              </a:lnSpc>
              <a:buNone/>
            </a:pPr>
            <a:r>
              <a:rPr lang="en-US" sz="2000" dirty="0">
                <a:latin typeface="+mj-lt"/>
              </a:rPr>
              <a:t>You are responsible for a web application running on Amazon EC2 instances. You want to track the number of 404 errors that users see in the application. </a:t>
            </a:r>
          </a:p>
          <a:p>
            <a:pPr marL="0" indent="0">
              <a:lnSpc>
                <a:spcPct val="110000"/>
              </a:lnSpc>
              <a:buNone/>
            </a:pPr>
            <a:endParaRPr lang="en-US" sz="1400" dirty="0">
              <a:latin typeface="+mj-lt"/>
            </a:endParaRPr>
          </a:p>
          <a:p>
            <a:pPr marL="0" indent="0">
              <a:lnSpc>
                <a:spcPct val="110000"/>
              </a:lnSpc>
              <a:buNone/>
            </a:pPr>
            <a:r>
              <a:rPr lang="en-US" sz="2000" dirty="0">
                <a:latin typeface="+mj-lt"/>
              </a:rPr>
              <a:t>Which of the following options can you use to do this?</a:t>
            </a:r>
          </a:p>
          <a:p>
            <a:pPr>
              <a:lnSpc>
                <a:spcPct val="110000"/>
              </a:lnSpc>
            </a:pPr>
            <a:endParaRPr lang="en-US" sz="1400" dirty="0">
              <a:solidFill>
                <a:schemeClr val="bg1">
                  <a:lumMod val="65000"/>
                </a:schemeClr>
              </a:solidFill>
              <a:latin typeface="+mj-lt"/>
            </a:endParaRPr>
          </a:p>
          <a:p>
            <a:pPr marL="428608" indent="-428608">
              <a:lnSpc>
                <a:spcPct val="110000"/>
              </a:lnSpc>
              <a:buFont typeface="Arial" pitchFamily="34" charset="0"/>
              <a:buAutoNum type="alphaUcPeriod"/>
            </a:pPr>
            <a:r>
              <a:rPr lang="en-US" sz="2000" strike="sngStrike" dirty="0">
                <a:solidFill>
                  <a:schemeClr val="bg1">
                    <a:lumMod val="65000"/>
                  </a:schemeClr>
                </a:solidFill>
                <a:latin typeface="+mj-lt"/>
              </a:rPr>
              <a:t>Use Amazon VPC Flow Logs. </a:t>
            </a:r>
            <a:r>
              <a:rPr lang="en-US" sz="2000" dirty="0">
                <a:solidFill>
                  <a:schemeClr val="bg1">
                    <a:lumMod val="65000"/>
                  </a:schemeClr>
                </a:solidFill>
                <a:latin typeface="+mj-lt"/>
              </a:rPr>
              <a:t>(Amazon VPC Flow Logs capture layer 3 and 4 IP-level logs and do not capture layer 7 HTTP 404 errors)</a:t>
            </a:r>
            <a:endParaRPr lang="en-US" sz="2000" strike="sngStrike" dirty="0">
              <a:solidFill>
                <a:schemeClr val="bg1">
                  <a:lumMod val="65000"/>
                </a:schemeClr>
              </a:solidFill>
              <a:latin typeface="+mj-lt"/>
            </a:endParaRPr>
          </a:p>
          <a:p>
            <a:pPr marL="428608" indent="-428608">
              <a:lnSpc>
                <a:spcPct val="110000"/>
              </a:lnSpc>
              <a:buFont typeface="Arial" pitchFamily="34" charset="0"/>
              <a:buAutoNum type="alphaUcPeriod"/>
            </a:pPr>
            <a:r>
              <a:rPr lang="en-US" sz="2000" strike="sngStrike" dirty="0">
                <a:solidFill>
                  <a:schemeClr val="bg1">
                    <a:lumMod val="65000"/>
                  </a:schemeClr>
                </a:solidFill>
                <a:latin typeface="+mj-lt"/>
              </a:rPr>
              <a:t>Use Amazon CloudWatch metrics.</a:t>
            </a:r>
            <a:r>
              <a:rPr lang="en-US" sz="2000" dirty="0">
                <a:solidFill>
                  <a:schemeClr val="bg1">
                    <a:lumMod val="65000"/>
                  </a:schemeClr>
                </a:solidFill>
              </a:rPr>
              <a:t> </a:t>
            </a:r>
            <a:r>
              <a:rPr lang="en-US" sz="2000" dirty="0">
                <a:solidFill>
                  <a:schemeClr val="bg1">
                    <a:lumMod val="65000"/>
                  </a:schemeClr>
                </a:solidFill>
                <a:latin typeface="+mj-lt"/>
              </a:rPr>
              <a:t>(Amazon CloudWatch Metrics do not capture 404 errors by default)</a:t>
            </a:r>
            <a:endParaRPr lang="en-US" sz="2000" strike="sngStrike" dirty="0">
              <a:solidFill>
                <a:schemeClr val="bg1">
                  <a:lumMod val="65000"/>
                </a:schemeClr>
              </a:solidFill>
              <a:latin typeface="+mj-lt"/>
            </a:endParaRPr>
          </a:p>
          <a:p>
            <a:pPr marL="428608" indent="-428608">
              <a:lnSpc>
                <a:spcPct val="110000"/>
              </a:lnSpc>
              <a:buFont typeface="Arial" pitchFamily="34" charset="0"/>
              <a:buAutoNum type="alphaUcPeriod"/>
            </a:pPr>
            <a:r>
              <a:rPr lang="en-US" sz="2000" b="1" dirty="0">
                <a:solidFill>
                  <a:schemeClr val="accent3"/>
                </a:solidFill>
                <a:latin typeface="+mj-lt"/>
              </a:rPr>
              <a:t>Use Amazon CloudWatch Logs to get the web server logs from the EC2 instances.</a:t>
            </a:r>
          </a:p>
          <a:p>
            <a:pPr marL="428608" indent="-428608">
              <a:lnSpc>
                <a:spcPct val="110000"/>
              </a:lnSpc>
              <a:buFont typeface="Arial" pitchFamily="34" charset="0"/>
              <a:buAutoNum type="alphaUcPeriod"/>
            </a:pPr>
            <a:r>
              <a:rPr lang="en-US" sz="2000" strike="sngStrike" dirty="0">
                <a:solidFill>
                  <a:schemeClr val="bg1">
                    <a:lumMod val="65000"/>
                  </a:schemeClr>
                </a:solidFill>
                <a:latin typeface="+mj-lt"/>
              </a:rPr>
              <a:t>Web applications on AWS never have 404 errors. </a:t>
            </a:r>
            <a:r>
              <a:rPr lang="en-US" sz="2000" dirty="0">
                <a:solidFill>
                  <a:schemeClr val="bg1">
                    <a:lumMod val="65000"/>
                  </a:schemeClr>
                </a:solidFill>
                <a:latin typeface="+mj-lt"/>
              </a:rPr>
              <a:t>(Web applications on AWS can have 404 errors)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78</a:t>
            </a:fld>
            <a:endParaRPr lang="en-US"/>
          </a:p>
        </p:txBody>
      </p:sp>
    </p:spTree>
    <p:custDataLst>
      <p:tags r:id="rId1"/>
    </p:custDataLst>
    <p:extLst>
      <p:ext uri="{BB962C8B-B14F-4D97-AF65-F5344CB8AC3E}">
        <p14:creationId xmlns:p14="http://schemas.microsoft.com/office/powerpoint/2010/main" val="1691387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400" dirty="0">
                <a:latin typeface="+mj-lt"/>
              </a:rPr>
              <a:t>You have written an application that needs access to a particular bucket in Amazon S3. The application will run on an </a:t>
            </a:r>
            <a:r>
              <a:rPr lang="en-US" sz="2400" dirty="0"/>
              <a:t>Amazon </a:t>
            </a:r>
            <a:r>
              <a:rPr lang="en-US" sz="2400" dirty="0">
                <a:latin typeface="+mj-lt"/>
              </a:rPr>
              <a:t>EC2 instance. What should you do to give the application access to the bucket securely? </a:t>
            </a:r>
          </a:p>
          <a:p>
            <a:pPr>
              <a:lnSpc>
                <a:spcPct val="100000"/>
              </a:lnSpc>
            </a:pPr>
            <a:endParaRPr lang="en-US" sz="2333" dirty="0">
              <a:latin typeface="+mj-lt"/>
            </a:endParaRPr>
          </a:p>
          <a:p>
            <a:pPr marL="428608" indent="-428608">
              <a:lnSpc>
                <a:spcPct val="100000"/>
              </a:lnSpc>
              <a:buFont typeface="Arial" pitchFamily="34" charset="0"/>
              <a:buAutoNum type="alphaUcPeriod"/>
            </a:pPr>
            <a:r>
              <a:rPr lang="en-US" sz="2200" dirty="0">
                <a:latin typeface="+mj-lt"/>
              </a:rPr>
              <a:t>Store your access key and secret access key on the </a:t>
            </a:r>
            <a:r>
              <a:rPr lang="en-US" sz="2200" dirty="0"/>
              <a:t>Amazon </a:t>
            </a:r>
            <a:r>
              <a:rPr lang="en-US" sz="2200" dirty="0">
                <a:latin typeface="+mj-lt"/>
              </a:rPr>
              <a:t>EC2 instance in a file called ‘secrets’. </a:t>
            </a:r>
          </a:p>
          <a:p>
            <a:pPr marL="428608" indent="-428608">
              <a:lnSpc>
                <a:spcPct val="100000"/>
              </a:lnSpc>
              <a:buFont typeface="Arial" pitchFamily="34" charset="0"/>
              <a:buAutoNum type="alphaUcPeriod"/>
            </a:pPr>
            <a:r>
              <a:rPr lang="en-US" sz="2200" dirty="0">
                <a:latin typeface="+mj-lt"/>
              </a:rPr>
              <a:t>Attach an IAM role to the </a:t>
            </a:r>
            <a:r>
              <a:rPr lang="en-US" sz="2200" dirty="0"/>
              <a:t>Amazon </a:t>
            </a:r>
            <a:r>
              <a:rPr lang="en-US" sz="2200" dirty="0">
                <a:latin typeface="+mj-lt"/>
              </a:rPr>
              <a:t>EC2 instance with a policy that grants it access to the bucket in </a:t>
            </a:r>
            <a:r>
              <a:rPr lang="en-US" sz="2200" dirty="0"/>
              <a:t>Amazon </a:t>
            </a:r>
            <a:r>
              <a:rPr lang="en-US" sz="2200" dirty="0">
                <a:latin typeface="+mj-lt"/>
              </a:rPr>
              <a:t>S3.</a:t>
            </a:r>
          </a:p>
          <a:p>
            <a:pPr marL="428608" indent="-428608">
              <a:lnSpc>
                <a:spcPct val="100000"/>
              </a:lnSpc>
              <a:buAutoNum type="alphaUcPeriod"/>
            </a:pPr>
            <a:r>
              <a:rPr lang="en-US" sz="2200" dirty="0">
                <a:latin typeface="+mj-lt"/>
              </a:rPr>
              <a:t>Store your access key and secret key on the </a:t>
            </a:r>
            <a:r>
              <a:rPr lang="en-US" sz="2200" dirty="0"/>
              <a:t>Amazon </a:t>
            </a:r>
            <a:r>
              <a:rPr lang="en-US" sz="2200" dirty="0">
                <a:latin typeface="+mj-lt"/>
              </a:rPr>
              <a:t>EC2 instance in ‘$HOME/.aws/credentials’.</a:t>
            </a:r>
          </a:p>
          <a:p>
            <a:pPr marL="428608" indent="-428608">
              <a:lnSpc>
                <a:spcPct val="100000"/>
              </a:lnSpc>
              <a:buAutoNum type="alphaUcPeriod"/>
            </a:pPr>
            <a:r>
              <a:rPr lang="en-US" sz="2200" dirty="0">
                <a:latin typeface="+mj-lt"/>
              </a:rPr>
              <a:t>Use </a:t>
            </a:r>
            <a:r>
              <a:rPr lang="en-US" sz="2200" dirty="0"/>
              <a:t>Amazon </a:t>
            </a:r>
            <a:r>
              <a:rPr lang="en-US" sz="2200" dirty="0">
                <a:latin typeface="+mj-lt"/>
              </a:rPr>
              <a:t>S3 bucket policies to make the bucket public</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79</a:t>
            </a:fld>
            <a:endParaRPr lang="en-US"/>
          </a:p>
        </p:txBody>
      </p:sp>
    </p:spTree>
    <p:custDataLst>
      <p:tags r:id="rId1"/>
    </p:custDataLst>
    <p:extLst>
      <p:ext uri="{BB962C8B-B14F-4D97-AF65-F5344CB8AC3E}">
        <p14:creationId xmlns:p14="http://schemas.microsoft.com/office/powerpoint/2010/main" val="47189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FFA5E-B7E5-EE4C-82A2-EEE70C6E848E}"/>
              </a:ext>
            </a:extLst>
          </p:cNvPr>
          <p:cNvSpPr>
            <a:spLocks noGrp="1"/>
          </p:cNvSpPr>
          <p:nvPr>
            <p:ph type="title"/>
          </p:nvPr>
        </p:nvSpPr>
        <p:spPr/>
        <p:txBody>
          <a:bodyPr/>
          <a:lstStyle/>
          <a:p>
            <a:r>
              <a:rPr lang="en-US" dirty="0"/>
              <a:t>Lifecycle Policies</a:t>
            </a:r>
          </a:p>
        </p:txBody>
      </p:sp>
      <p:sp>
        <p:nvSpPr>
          <p:cNvPr id="32" name="Content Placeholder 31">
            <a:extLst>
              <a:ext uri="{FF2B5EF4-FFF2-40B4-BE49-F238E27FC236}">
                <a16:creationId xmlns:a16="http://schemas.microsoft.com/office/drawing/2014/main" id="{A05A8CA9-722F-0B48-8D6C-A87DCBA84367}"/>
              </a:ext>
            </a:extLst>
          </p:cNvPr>
          <p:cNvSpPr>
            <a:spLocks noGrp="1"/>
          </p:cNvSpPr>
          <p:nvPr>
            <p:ph idx="1"/>
          </p:nvPr>
        </p:nvSpPr>
        <p:spPr/>
        <p:txBody>
          <a:bodyPr/>
          <a:lstStyle/>
          <a:p>
            <a:pPr marL="0" indent="0">
              <a:buNone/>
            </a:pPr>
            <a:r>
              <a:rPr lang="en-US" dirty="0">
                <a:sym typeface="Wingdings" panose="05000000000000000000" pitchFamily="2" charset="2"/>
              </a:rPr>
              <a:t>Amazon S3 lifecycle policies allow you to delete or move objects based on age.</a:t>
            </a:r>
          </a:p>
          <a:p>
            <a:pPr marL="0" indent="0">
              <a:buNone/>
            </a:pPr>
            <a:endParaRPr lang="en-US" dirty="0"/>
          </a:p>
        </p:txBody>
      </p:sp>
      <p:sp>
        <p:nvSpPr>
          <p:cNvPr id="4" name="TextBox 52">
            <a:extLst>
              <a:ext uri="{FF2B5EF4-FFF2-40B4-BE49-F238E27FC236}">
                <a16:creationId xmlns:a16="http://schemas.microsoft.com/office/drawing/2014/main" id="{242308EE-21CC-1B4C-A16C-99B05A443E07}"/>
              </a:ext>
            </a:extLst>
          </p:cNvPr>
          <p:cNvSpPr txBox="1">
            <a:spLocks noChangeArrowheads="1"/>
          </p:cNvSpPr>
          <p:nvPr/>
        </p:nvSpPr>
        <p:spPr bwMode="auto">
          <a:xfrm>
            <a:off x="6523263" y="3088942"/>
            <a:ext cx="1402547" cy="2479411"/>
          </a:xfrm>
          <a:prstGeom prst="roundRect">
            <a:avLst/>
          </a:prstGeom>
          <a:noFill/>
          <a:ln w="38100">
            <a:solidFill>
              <a:schemeClr val="accent5">
                <a:lumMod val="75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33" b="1" dirty="0">
                <a:latin typeface="+mn-lt"/>
                <a:ea typeface="Amazon Ember" panose="020B0603020204020204" pitchFamily="34" charset="0"/>
                <a:cs typeface="Amazon Ember" panose="020B0603020204020204" pitchFamily="34" charset="0"/>
              </a:rPr>
              <a:t>Amazon Glacier</a:t>
            </a:r>
            <a:endParaRPr lang="en-US" sz="1556" b="1" dirty="0">
              <a:latin typeface="+mn-lt"/>
              <a:ea typeface="Amazon Ember" panose="020B0603020204020204" pitchFamily="34" charset="0"/>
              <a:cs typeface="Amazon Ember" panose="020B0603020204020204" pitchFamily="34" charset="0"/>
            </a:endParaRPr>
          </a:p>
        </p:txBody>
      </p:sp>
      <p:sp>
        <p:nvSpPr>
          <p:cNvPr id="5" name="TextBox 52">
            <a:extLst>
              <a:ext uri="{FF2B5EF4-FFF2-40B4-BE49-F238E27FC236}">
                <a16:creationId xmlns:a16="http://schemas.microsoft.com/office/drawing/2014/main" id="{70A9B09A-57C5-6847-B1D3-3102711AFE61}"/>
              </a:ext>
            </a:extLst>
          </p:cNvPr>
          <p:cNvSpPr txBox="1">
            <a:spLocks noChangeArrowheads="1"/>
          </p:cNvSpPr>
          <p:nvPr/>
        </p:nvSpPr>
        <p:spPr bwMode="auto">
          <a:xfrm>
            <a:off x="1727037" y="3126454"/>
            <a:ext cx="1402547" cy="2479411"/>
          </a:xfrm>
          <a:prstGeom prst="roundRect">
            <a:avLst/>
          </a:prstGeom>
          <a:noFill/>
          <a:ln w="38100">
            <a:solidFill>
              <a:schemeClr val="accent5">
                <a:lumMod val="75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33" b="1" dirty="0">
                <a:latin typeface="+mn-lt"/>
                <a:ea typeface="Amazon Ember" panose="020B0603020204020204" pitchFamily="34" charset="0"/>
                <a:cs typeface="Amazon Ember" panose="020B0603020204020204" pitchFamily="34" charset="0"/>
              </a:rPr>
              <a:t>Amazon S3 Standard</a:t>
            </a:r>
            <a:endParaRPr lang="en-US" sz="1556" b="1" dirty="0">
              <a:latin typeface="+mn-lt"/>
              <a:ea typeface="Amazon Ember" panose="020B0603020204020204" pitchFamily="34" charset="0"/>
              <a:cs typeface="Amazon Ember" panose="020B0603020204020204" pitchFamily="34" charset="0"/>
            </a:endParaRPr>
          </a:p>
        </p:txBody>
      </p:sp>
      <p:sp>
        <p:nvSpPr>
          <p:cNvPr id="6" name="TextBox 52">
            <a:extLst>
              <a:ext uri="{FF2B5EF4-FFF2-40B4-BE49-F238E27FC236}">
                <a16:creationId xmlns:a16="http://schemas.microsoft.com/office/drawing/2014/main" id="{2BCA6074-0BC4-0944-A159-F8350B88053A}"/>
              </a:ext>
            </a:extLst>
          </p:cNvPr>
          <p:cNvSpPr txBox="1">
            <a:spLocks noChangeArrowheads="1"/>
          </p:cNvSpPr>
          <p:nvPr/>
        </p:nvSpPr>
        <p:spPr bwMode="auto">
          <a:xfrm>
            <a:off x="4131323" y="3126454"/>
            <a:ext cx="1402547" cy="2479411"/>
          </a:xfrm>
          <a:prstGeom prst="roundRect">
            <a:avLst/>
          </a:prstGeom>
          <a:noFill/>
          <a:ln w="38100">
            <a:solidFill>
              <a:schemeClr val="accent5">
                <a:lumMod val="75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333" b="1" dirty="0">
                <a:latin typeface="+mn-lt"/>
                <a:ea typeface="Amazon Ember" panose="020B0603020204020204" pitchFamily="34" charset="0"/>
                <a:cs typeface="Amazon Ember" panose="020B0603020204020204" pitchFamily="34" charset="0"/>
              </a:rPr>
              <a:t>Amazon S3 Standard - Infrequent Access</a:t>
            </a:r>
          </a:p>
        </p:txBody>
      </p:sp>
      <p:grpSp>
        <p:nvGrpSpPr>
          <p:cNvPr id="7" name="Group 6">
            <a:extLst>
              <a:ext uri="{FF2B5EF4-FFF2-40B4-BE49-F238E27FC236}">
                <a16:creationId xmlns:a16="http://schemas.microsoft.com/office/drawing/2014/main" id="{D37282DF-7F3F-2044-9038-FDE69F844D18}"/>
              </a:ext>
            </a:extLst>
          </p:cNvPr>
          <p:cNvGrpSpPr/>
          <p:nvPr/>
        </p:nvGrpSpPr>
        <p:grpSpPr>
          <a:xfrm>
            <a:off x="8882349" y="3144198"/>
            <a:ext cx="1292667" cy="2242063"/>
            <a:chOff x="7148826" y="1800395"/>
            <a:chExt cx="1163400" cy="2017856"/>
          </a:xfrm>
        </p:grpSpPr>
        <p:pic>
          <p:nvPicPr>
            <p:cNvPr id="8" name="Picture 2" descr="Garbage, Basket, Bin, Trash, Rubbish, Waste, Metal, Can">
              <a:extLst>
                <a:ext uri="{FF2B5EF4-FFF2-40B4-BE49-F238E27FC236}">
                  <a16:creationId xmlns:a16="http://schemas.microsoft.com/office/drawing/2014/main" id="{08CB4EF3-45C2-7046-B8E6-C3DB250F7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664" y="2793242"/>
              <a:ext cx="983724" cy="10250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52">
              <a:extLst>
                <a:ext uri="{FF2B5EF4-FFF2-40B4-BE49-F238E27FC236}">
                  <a16:creationId xmlns:a16="http://schemas.microsoft.com/office/drawing/2014/main" id="{839BD9FB-1DF4-0B4F-BAE6-C9688B48065F}"/>
                </a:ext>
              </a:extLst>
            </p:cNvPr>
            <p:cNvSpPr txBox="1">
              <a:spLocks noChangeArrowheads="1"/>
            </p:cNvSpPr>
            <p:nvPr/>
          </p:nvSpPr>
          <p:spPr bwMode="auto">
            <a:xfrm>
              <a:off x="7148826" y="1800395"/>
              <a:ext cx="1163400" cy="184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33" b="1" dirty="0">
                  <a:latin typeface="+mn-lt"/>
                  <a:ea typeface="Amazon Ember" panose="020B0603020204020204" pitchFamily="34" charset="0"/>
                  <a:cs typeface="Amazon Ember" panose="020B0603020204020204" pitchFamily="34" charset="0"/>
                </a:rPr>
                <a:t>Delete</a:t>
              </a:r>
              <a:endParaRPr lang="en-US" sz="1556" b="1" dirty="0">
                <a:latin typeface="+mn-lt"/>
                <a:ea typeface="Amazon Ember" panose="020B0603020204020204" pitchFamily="34" charset="0"/>
                <a:cs typeface="Amazon Ember" panose="020B0603020204020204" pitchFamily="34" charset="0"/>
              </a:endParaRPr>
            </a:p>
          </p:txBody>
        </p:sp>
      </p:grpSp>
      <p:grpSp>
        <p:nvGrpSpPr>
          <p:cNvPr id="10" name="Group 9">
            <a:extLst>
              <a:ext uri="{FF2B5EF4-FFF2-40B4-BE49-F238E27FC236}">
                <a16:creationId xmlns:a16="http://schemas.microsoft.com/office/drawing/2014/main" id="{60A9087E-2636-294C-986A-ECE6C703988A}"/>
              </a:ext>
            </a:extLst>
          </p:cNvPr>
          <p:cNvGrpSpPr/>
          <p:nvPr/>
        </p:nvGrpSpPr>
        <p:grpSpPr>
          <a:xfrm>
            <a:off x="2992158" y="4229633"/>
            <a:ext cx="1355091" cy="750977"/>
            <a:chOff x="1847653" y="2965826"/>
            <a:chExt cx="1219582" cy="675879"/>
          </a:xfrm>
          <a:solidFill>
            <a:schemeClr val="accent6">
              <a:lumMod val="40000"/>
              <a:lumOff val="60000"/>
            </a:schemeClr>
          </a:solidFill>
        </p:grpSpPr>
        <p:sp>
          <p:nvSpPr>
            <p:cNvPr id="11" name="Right Arrow 10">
              <a:extLst>
                <a:ext uri="{FF2B5EF4-FFF2-40B4-BE49-F238E27FC236}">
                  <a16:creationId xmlns:a16="http://schemas.microsoft.com/office/drawing/2014/main" id="{ECAB97AB-A72D-C348-9FC6-01E30571657D}"/>
                </a:ext>
              </a:extLst>
            </p:cNvPr>
            <p:cNvSpPr/>
            <p:nvPr/>
          </p:nvSpPr>
          <p:spPr>
            <a:xfrm>
              <a:off x="1847653" y="2965826"/>
              <a:ext cx="1219582" cy="675879"/>
            </a:xfrm>
            <a:prstGeom prst="rightArrow">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ea typeface="Amazon Ember Light" panose="020B0403020204020204" pitchFamily="34" charset="0"/>
                <a:cs typeface="Amazon Ember Light" panose="020B0403020204020204" pitchFamily="34" charset="0"/>
              </a:endParaRPr>
            </a:p>
          </p:txBody>
        </p:sp>
        <p:sp>
          <p:nvSpPr>
            <p:cNvPr id="12" name="TextBox 9">
              <a:extLst>
                <a:ext uri="{FF2B5EF4-FFF2-40B4-BE49-F238E27FC236}">
                  <a16:creationId xmlns:a16="http://schemas.microsoft.com/office/drawing/2014/main" id="{4AC4EEB6-3BD4-AE4A-8792-AFAD429135B6}"/>
                </a:ext>
              </a:extLst>
            </p:cNvPr>
            <p:cNvSpPr txBox="1"/>
            <p:nvPr/>
          </p:nvSpPr>
          <p:spPr>
            <a:xfrm>
              <a:off x="2069628" y="3166605"/>
              <a:ext cx="640080" cy="274320"/>
            </a:xfrm>
            <a:prstGeom prst="rect">
              <a:avLst/>
            </a:prstGeom>
            <a:solidFill>
              <a:schemeClr val="accent3">
                <a:lumMod val="20000"/>
                <a:lumOff val="80000"/>
              </a:schemeClr>
            </a:solid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11" b="1" dirty="0">
                  <a:solidFill>
                    <a:srgbClr val="000000"/>
                  </a:solidFill>
                  <a:ea typeface="Amazon Ember Light" panose="020B0403020204020204" pitchFamily="34" charset="0"/>
                  <a:cs typeface="Amazon Ember Light" panose="020B0403020204020204" pitchFamily="34" charset="0"/>
                </a:rPr>
                <a:t>30</a:t>
              </a:r>
              <a:r>
                <a:rPr lang="en-US" sz="1111" b="1" dirty="0">
                  <a:ea typeface="Amazon Ember Light" panose="020B0403020204020204" pitchFamily="34" charset="0"/>
                  <a:cs typeface="Amazon Ember Light" panose="020B0403020204020204" pitchFamily="34" charset="0"/>
                </a:rPr>
                <a:t> Days</a:t>
              </a:r>
              <a:endParaRPr lang="en-US" sz="2000" b="1" dirty="0">
                <a:ea typeface="Amazon Ember Light" panose="020B0403020204020204" pitchFamily="34" charset="0"/>
                <a:cs typeface="Amazon Ember Light" panose="020B0403020204020204" pitchFamily="34" charset="0"/>
              </a:endParaRPr>
            </a:p>
          </p:txBody>
        </p:sp>
      </p:grpSp>
      <p:grpSp>
        <p:nvGrpSpPr>
          <p:cNvPr id="13" name="Group 12">
            <a:extLst>
              <a:ext uri="{FF2B5EF4-FFF2-40B4-BE49-F238E27FC236}">
                <a16:creationId xmlns:a16="http://schemas.microsoft.com/office/drawing/2014/main" id="{B07D1E78-9D18-3843-9427-26F2FDAEB9B5}"/>
              </a:ext>
            </a:extLst>
          </p:cNvPr>
          <p:cNvGrpSpPr/>
          <p:nvPr/>
        </p:nvGrpSpPr>
        <p:grpSpPr>
          <a:xfrm>
            <a:off x="5397125" y="4236089"/>
            <a:ext cx="1355091" cy="750977"/>
            <a:chOff x="4012123" y="2971636"/>
            <a:chExt cx="1219582" cy="675879"/>
          </a:xfrm>
          <a:solidFill>
            <a:schemeClr val="accent6">
              <a:lumMod val="40000"/>
              <a:lumOff val="60000"/>
            </a:schemeClr>
          </a:solidFill>
        </p:grpSpPr>
        <p:sp>
          <p:nvSpPr>
            <p:cNvPr id="14" name="Right Arrow 13">
              <a:extLst>
                <a:ext uri="{FF2B5EF4-FFF2-40B4-BE49-F238E27FC236}">
                  <a16:creationId xmlns:a16="http://schemas.microsoft.com/office/drawing/2014/main" id="{C78A9E38-950B-F540-B3BF-8365010D4F1A}"/>
                </a:ext>
              </a:extLst>
            </p:cNvPr>
            <p:cNvSpPr/>
            <p:nvPr/>
          </p:nvSpPr>
          <p:spPr>
            <a:xfrm>
              <a:off x="4012123" y="2971636"/>
              <a:ext cx="1219582" cy="675879"/>
            </a:xfrm>
            <a:prstGeom prst="right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ea typeface="Amazon Ember Light" panose="020B0403020204020204" pitchFamily="34" charset="0"/>
                <a:cs typeface="Amazon Ember Light" panose="020B0403020204020204" pitchFamily="34" charset="0"/>
              </a:endParaRPr>
            </a:p>
          </p:txBody>
        </p:sp>
        <p:sp>
          <p:nvSpPr>
            <p:cNvPr id="15" name="TextBox 9">
              <a:extLst>
                <a:ext uri="{FF2B5EF4-FFF2-40B4-BE49-F238E27FC236}">
                  <a16:creationId xmlns:a16="http://schemas.microsoft.com/office/drawing/2014/main" id="{66311318-2D8E-0B48-9730-F5A045ED64B9}"/>
                </a:ext>
              </a:extLst>
            </p:cNvPr>
            <p:cNvSpPr txBox="1"/>
            <p:nvPr/>
          </p:nvSpPr>
          <p:spPr>
            <a:xfrm>
              <a:off x="4218674" y="3169549"/>
              <a:ext cx="640080" cy="274320"/>
            </a:xfrm>
            <a:prstGeom prst="rect">
              <a:avLst/>
            </a:prstGeom>
            <a:grp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11" b="1" dirty="0">
                  <a:solidFill>
                    <a:srgbClr val="000000"/>
                  </a:solidFill>
                  <a:ea typeface="Amazon Ember Light" panose="020B0403020204020204" pitchFamily="34" charset="0"/>
                  <a:cs typeface="Amazon Ember Light" panose="020B0403020204020204" pitchFamily="34" charset="0"/>
                </a:rPr>
                <a:t>60</a:t>
              </a:r>
              <a:r>
                <a:rPr lang="en-US" sz="1111" b="1" dirty="0">
                  <a:ea typeface="Amazon Ember Light" panose="020B0403020204020204" pitchFamily="34" charset="0"/>
                  <a:cs typeface="Amazon Ember Light" panose="020B0403020204020204" pitchFamily="34" charset="0"/>
                </a:rPr>
                <a:t> Days</a:t>
              </a:r>
              <a:endParaRPr lang="en-US" sz="2000" b="1" dirty="0">
                <a:ea typeface="Amazon Ember Light" panose="020B0403020204020204" pitchFamily="34" charset="0"/>
                <a:cs typeface="Amazon Ember Light" panose="020B0403020204020204" pitchFamily="34" charset="0"/>
              </a:endParaRPr>
            </a:p>
          </p:txBody>
        </p:sp>
      </p:grpSp>
      <p:grpSp>
        <p:nvGrpSpPr>
          <p:cNvPr id="16" name="Group 15">
            <a:extLst>
              <a:ext uri="{FF2B5EF4-FFF2-40B4-BE49-F238E27FC236}">
                <a16:creationId xmlns:a16="http://schemas.microsoft.com/office/drawing/2014/main" id="{FA2CDD02-7BFF-B24D-8CD8-3A8EADCEC1CB}"/>
              </a:ext>
            </a:extLst>
          </p:cNvPr>
          <p:cNvGrpSpPr/>
          <p:nvPr/>
        </p:nvGrpSpPr>
        <p:grpSpPr>
          <a:xfrm>
            <a:off x="7784145" y="4236088"/>
            <a:ext cx="1355091" cy="750977"/>
            <a:chOff x="6160441" y="2971635"/>
            <a:chExt cx="1219582" cy="675879"/>
          </a:xfrm>
          <a:solidFill>
            <a:schemeClr val="accent6">
              <a:lumMod val="40000"/>
              <a:lumOff val="60000"/>
            </a:schemeClr>
          </a:solidFill>
        </p:grpSpPr>
        <p:sp>
          <p:nvSpPr>
            <p:cNvPr id="17" name="Right Arrow 16">
              <a:extLst>
                <a:ext uri="{FF2B5EF4-FFF2-40B4-BE49-F238E27FC236}">
                  <a16:creationId xmlns:a16="http://schemas.microsoft.com/office/drawing/2014/main" id="{77107344-AD0E-7C4F-8B60-6932DFD6FD26}"/>
                </a:ext>
              </a:extLst>
            </p:cNvPr>
            <p:cNvSpPr/>
            <p:nvPr/>
          </p:nvSpPr>
          <p:spPr>
            <a:xfrm>
              <a:off x="6160441" y="2971635"/>
              <a:ext cx="1219582" cy="675879"/>
            </a:xfrm>
            <a:prstGeom prst="right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ea typeface="Amazon Ember Light" panose="020B0403020204020204" pitchFamily="34" charset="0"/>
                <a:cs typeface="Amazon Ember Light" panose="020B0403020204020204" pitchFamily="34" charset="0"/>
              </a:endParaRPr>
            </a:p>
          </p:txBody>
        </p:sp>
        <p:sp>
          <p:nvSpPr>
            <p:cNvPr id="18" name="TextBox 9">
              <a:extLst>
                <a:ext uri="{FF2B5EF4-FFF2-40B4-BE49-F238E27FC236}">
                  <a16:creationId xmlns:a16="http://schemas.microsoft.com/office/drawing/2014/main" id="{4150D810-4C89-034C-867A-2DC3C03A8887}"/>
                </a:ext>
              </a:extLst>
            </p:cNvPr>
            <p:cNvSpPr txBox="1"/>
            <p:nvPr/>
          </p:nvSpPr>
          <p:spPr>
            <a:xfrm>
              <a:off x="6376138" y="3162134"/>
              <a:ext cx="640080" cy="274320"/>
            </a:xfrm>
            <a:prstGeom prst="rect">
              <a:avLst/>
            </a:prstGeom>
            <a:grp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11" b="1" dirty="0">
                  <a:ea typeface="Amazon Ember Light" panose="020B0403020204020204" pitchFamily="34" charset="0"/>
                  <a:cs typeface="Amazon Ember Light" panose="020B0403020204020204" pitchFamily="34" charset="0"/>
                </a:rPr>
                <a:t>365 Days</a:t>
              </a:r>
              <a:endParaRPr lang="en-US" sz="2000" b="1" dirty="0">
                <a:ea typeface="Amazon Ember Light" panose="020B0403020204020204" pitchFamily="34" charset="0"/>
                <a:cs typeface="Amazon Ember Light" panose="020B0403020204020204" pitchFamily="34" charset="0"/>
              </a:endParaRPr>
            </a:p>
          </p:txBody>
        </p:sp>
      </p:grpSp>
      <p:pic>
        <p:nvPicPr>
          <p:cNvPr id="19" name="Picture 18" descr="Multimedia.png">
            <a:extLst>
              <a:ext uri="{FF2B5EF4-FFF2-40B4-BE49-F238E27FC236}">
                <a16:creationId xmlns:a16="http://schemas.microsoft.com/office/drawing/2014/main" id="{F3581E4A-C280-0F46-BA09-160C3A6704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25506" y="4110285"/>
            <a:ext cx="994079" cy="994079"/>
          </a:xfrm>
          <a:prstGeom prst="rect">
            <a:avLst/>
          </a:prstGeom>
        </p:spPr>
      </p:pic>
      <p:sp>
        <p:nvSpPr>
          <p:cNvPr id="20" name="TextBox 52">
            <a:extLst>
              <a:ext uri="{FF2B5EF4-FFF2-40B4-BE49-F238E27FC236}">
                <a16:creationId xmlns:a16="http://schemas.microsoft.com/office/drawing/2014/main" id="{5A0A90B9-27C2-9F48-83BB-023B92BE1914}"/>
              </a:ext>
            </a:extLst>
          </p:cNvPr>
          <p:cNvSpPr txBox="1">
            <a:spLocks noChangeArrowheads="1"/>
          </p:cNvSpPr>
          <p:nvPr/>
        </p:nvSpPr>
        <p:spPr bwMode="auto">
          <a:xfrm>
            <a:off x="1776210" y="5036933"/>
            <a:ext cx="1292667" cy="205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33" i="1" dirty="0">
                <a:latin typeface="+mn-lt"/>
                <a:ea typeface="Amazon Ember Light" panose="020B0403020204020204" pitchFamily="34" charset="0"/>
                <a:cs typeface="Amazon Ember Light" panose="020B0403020204020204" pitchFamily="34" charset="0"/>
              </a:rPr>
              <a:t>Preview2.mp4</a:t>
            </a:r>
            <a:endParaRPr lang="en-US" sz="1556" i="1" dirty="0">
              <a:latin typeface="+mn-lt"/>
              <a:ea typeface="Amazon Ember Light" panose="020B0403020204020204" pitchFamily="34" charset="0"/>
              <a:cs typeface="Amazon Ember Light" panose="020B0403020204020204" pitchFamily="34" charset="0"/>
            </a:endParaRPr>
          </a:p>
        </p:txBody>
      </p:sp>
      <p:pic>
        <p:nvPicPr>
          <p:cNvPr id="21" name="Picture 20" descr="Multimedia.png">
            <a:extLst>
              <a:ext uri="{FF2B5EF4-FFF2-40B4-BE49-F238E27FC236}">
                <a16:creationId xmlns:a16="http://schemas.microsoft.com/office/drawing/2014/main" id="{7F50291C-B55A-4340-BD1E-24E07A5F055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7249" y="4110285"/>
            <a:ext cx="994079" cy="994079"/>
          </a:xfrm>
          <a:prstGeom prst="rect">
            <a:avLst/>
          </a:prstGeom>
        </p:spPr>
      </p:pic>
      <p:sp>
        <p:nvSpPr>
          <p:cNvPr id="22" name="TextBox 52">
            <a:extLst>
              <a:ext uri="{FF2B5EF4-FFF2-40B4-BE49-F238E27FC236}">
                <a16:creationId xmlns:a16="http://schemas.microsoft.com/office/drawing/2014/main" id="{527189C3-F924-E443-AABC-CBEC8485D3B1}"/>
              </a:ext>
            </a:extLst>
          </p:cNvPr>
          <p:cNvSpPr txBox="1">
            <a:spLocks noChangeArrowheads="1"/>
          </p:cNvSpPr>
          <p:nvPr/>
        </p:nvSpPr>
        <p:spPr bwMode="auto">
          <a:xfrm>
            <a:off x="4197953" y="5036933"/>
            <a:ext cx="1292667" cy="205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33" i="1" dirty="0">
                <a:latin typeface="+mn-lt"/>
                <a:ea typeface="Amazon Ember Light" panose="020B0403020204020204" pitchFamily="34" charset="0"/>
                <a:cs typeface="Amazon Ember Light" panose="020B0403020204020204" pitchFamily="34" charset="0"/>
              </a:rPr>
              <a:t>Preview2.mp4</a:t>
            </a:r>
            <a:endParaRPr lang="en-US" sz="1556" i="1" dirty="0">
              <a:latin typeface="+mn-lt"/>
              <a:ea typeface="Amazon Ember Light" panose="020B0403020204020204" pitchFamily="34" charset="0"/>
              <a:cs typeface="Amazon Ember Light" panose="020B0403020204020204" pitchFamily="34" charset="0"/>
            </a:endParaRPr>
          </a:p>
        </p:txBody>
      </p:sp>
      <p:pic>
        <p:nvPicPr>
          <p:cNvPr id="23" name="Picture 22" descr="Multimedia.png">
            <a:extLst>
              <a:ext uri="{FF2B5EF4-FFF2-40B4-BE49-F238E27FC236}">
                <a16:creationId xmlns:a16="http://schemas.microsoft.com/office/drawing/2014/main" id="{7CCD41C8-0F67-0441-8ADF-6AE8E1D6FF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2216" y="4108083"/>
            <a:ext cx="994079" cy="994079"/>
          </a:xfrm>
          <a:prstGeom prst="rect">
            <a:avLst/>
          </a:prstGeom>
        </p:spPr>
      </p:pic>
      <p:sp>
        <p:nvSpPr>
          <p:cNvPr id="24" name="TextBox 52">
            <a:extLst>
              <a:ext uri="{FF2B5EF4-FFF2-40B4-BE49-F238E27FC236}">
                <a16:creationId xmlns:a16="http://schemas.microsoft.com/office/drawing/2014/main" id="{66207774-DBA3-C84D-BE40-DD13375EF983}"/>
              </a:ext>
            </a:extLst>
          </p:cNvPr>
          <p:cNvSpPr txBox="1">
            <a:spLocks noChangeArrowheads="1"/>
          </p:cNvSpPr>
          <p:nvPr/>
        </p:nvSpPr>
        <p:spPr bwMode="auto">
          <a:xfrm>
            <a:off x="6602920" y="5034732"/>
            <a:ext cx="1292667" cy="205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333" i="1" dirty="0">
                <a:latin typeface="+mn-lt"/>
                <a:ea typeface="Amazon Ember Light" panose="020B0403020204020204" pitchFamily="34" charset="0"/>
                <a:cs typeface="Amazon Ember Light" panose="020B0403020204020204" pitchFamily="34" charset="0"/>
              </a:rPr>
              <a:t>Preview2.mp4</a:t>
            </a:r>
            <a:endParaRPr lang="en-US" sz="1556" i="1" dirty="0">
              <a:latin typeface="+mn-lt"/>
              <a:ea typeface="Amazon Ember Light" panose="020B0403020204020204" pitchFamily="34" charset="0"/>
              <a:cs typeface="Amazon Ember Light" panose="020B0403020204020204" pitchFamily="34" charset="0"/>
            </a:endParaRPr>
          </a:p>
        </p:txBody>
      </p:sp>
      <p:grpSp>
        <p:nvGrpSpPr>
          <p:cNvPr id="25" name="Group 24">
            <a:extLst>
              <a:ext uri="{FF2B5EF4-FFF2-40B4-BE49-F238E27FC236}">
                <a16:creationId xmlns:a16="http://schemas.microsoft.com/office/drawing/2014/main" id="{2CDCA9AB-7ECC-2442-A1B0-D8682D2A5995}"/>
              </a:ext>
            </a:extLst>
          </p:cNvPr>
          <p:cNvGrpSpPr/>
          <p:nvPr/>
        </p:nvGrpSpPr>
        <p:grpSpPr>
          <a:xfrm>
            <a:off x="5403608" y="4236089"/>
            <a:ext cx="1355091" cy="750977"/>
            <a:chOff x="4012123" y="2971636"/>
            <a:chExt cx="1219582" cy="675879"/>
          </a:xfrm>
          <a:solidFill>
            <a:schemeClr val="accent6">
              <a:lumMod val="40000"/>
              <a:lumOff val="60000"/>
            </a:schemeClr>
          </a:solidFill>
        </p:grpSpPr>
        <p:sp>
          <p:nvSpPr>
            <p:cNvPr id="26" name="Right Arrow 25">
              <a:extLst>
                <a:ext uri="{FF2B5EF4-FFF2-40B4-BE49-F238E27FC236}">
                  <a16:creationId xmlns:a16="http://schemas.microsoft.com/office/drawing/2014/main" id="{48B42257-5A08-5F4F-B6AE-85E966F9D755}"/>
                </a:ext>
              </a:extLst>
            </p:cNvPr>
            <p:cNvSpPr/>
            <p:nvPr/>
          </p:nvSpPr>
          <p:spPr>
            <a:xfrm>
              <a:off x="4012123" y="2971636"/>
              <a:ext cx="1219582" cy="675879"/>
            </a:xfrm>
            <a:prstGeom prst="rightArrow">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ea typeface="Amazon Ember Light" panose="020B0403020204020204" pitchFamily="34" charset="0"/>
                <a:cs typeface="Amazon Ember Light" panose="020B0403020204020204" pitchFamily="34" charset="0"/>
              </a:endParaRPr>
            </a:p>
          </p:txBody>
        </p:sp>
        <p:sp>
          <p:nvSpPr>
            <p:cNvPr id="27" name="TextBox 9">
              <a:extLst>
                <a:ext uri="{FF2B5EF4-FFF2-40B4-BE49-F238E27FC236}">
                  <a16:creationId xmlns:a16="http://schemas.microsoft.com/office/drawing/2014/main" id="{1EFE1BDE-EEE4-BD46-A39C-B1D0849A4667}"/>
                </a:ext>
              </a:extLst>
            </p:cNvPr>
            <p:cNvSpPr txBox="1"/>
            <p:nvPr/>
          </p:nvSpPr>
          <p:spPr>
            <a:xfrm>
              <a:off x="4218674" y="3169549"/>
              <a:ext cx="640080" cy="274320"/>
            </a:xfrm>
            <a:prstGeom prst="rect">
              <a:avLst/>
            </a:prstGeom>
            <a:solidFill>
              <a:schemeClr val="accent3">
                <a:lumMod val="20000"/>
                <a:lumOff val="80000"/>
              </a:schemeClr>
            </a:solid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11" b="1" dirty="0">
                  <a:solidFill>
                    <a:srgbClr val="000000"/>
                  </a:solidFill>
                  <a:ea typeface="Amazon Ember Light" panose="020B0403020204020204" pitchFamily="34" charset="0"/>
                  <a:cs typeface="Amazon Ember Light" panose="020B0403020204020204" pitchFamily="34" charset="0"/>
                </a:rPr>
                <a:t>60</a:t>
              </a:r>
              <a:r>
                <a:rPr lang="en-US" sz="1111" b="1" dirty="0">
                  <a:ea typeface="Amazon Ember Light" panose="020B0403020204020204" pitchFamily="34" charset="0"/>
                  <a:cs typeface="Amazon Ember Light" panose="020B0403020204020204" pitchFamily="34" charset="0"/>
                </a:rPr>
                <a:t> Days</a:t>
              </a:r>
              <a:endParaRPr lang="en-US" sz="2000" b="1" dirty="0">
                <a:ea typeface="Amazon Ember Light" panose="020B0403020204020204" pitchFamily="34" charset="0"/>
                <a:cs typeface="Amazon Ember Light" panose="020B0403020204020204" pitchFamily="34" charset="0"/>
              </a:endParaRPr>
            </a:p>
          </p:txBody>
        </p:sp>
      </p:grpSp>
      <p:grpSp>
        <p:nvGrpSpPr>
          <p:cNvPr id="28" name="Group 27">
            <a:extLst>
              <a:ext uri="{FF2B5EF4-FFF2-40B4-BE49-F238E27FC236}">
                <a16:creationId xmlns:a16="http://schemas.microsoft.com/office/drawing/2014/main" id="{4D19288F-9201-DE41-B58D-08ED6A1B66B2}"/>
              </a:ext>
            </a:extLst>
          </p:cNvPr>
          <p:cNvGrpSpPr/>
          <p:nvPr/>
        </p:nvGrpSpPr>
        <p:grpSpPr>
          <a:xfrm>
            <a:off x="7790628" y="4236088"/>
            <a:ext cx="1355091" cy="750977"/>
            <a:chOff x="6160441" y="2971635"/>
            <a:chExt cx="1219582" cy="675879"/>
          </a:xfrm>
          <a:solidFill>
            <a:schemeClr val="accent6">
              <a:lumMod val="40000"/>
              <a:lumOff val="60000"/>
            </a:schemeClr>
          </a:solidFill>
        </p:grpSpPr>
        <p:sp>
          <p:nvSpPr>
            <p:cNvPr id="29" name="Right Arrow 28">
              <a:extLst>
                <a:ext uri="{FF2B5EF4-FFF2-40B4-BE49-F238E27FC236}">
                  <a16:creationId xmlns:a16="http://schemas.microsoft.com/office/drawing/2014/main" id="{837CBDBF-C357-6545-8C70-2467BCC87E95}"/>
                </a:ext>
              </a:extLst>
            </p:cNvPr>
            <p:cNvSpPr/>
            <p:nvPr/>
          </p:nvSpPr>
          <p:spPr>
            <a:xfrm>
              <a:off x="6160441" y="2971635"/>
              <a:ext cx="1219582" cy="675879"/>
            </a:xfrm>
            <a:prstGeom prst="rightArrow">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ea typeface="Amazon Ember Light" panose="020B0403020204020204" pitchFamily="34" charset="0"/>
                <a:cs typeface="Amazon Ember Light" panose="020B0403020204020204" pitchFamily="34" charset="0"/>
              </a:endParaRPr>
            </a:p>
          </p:txBody>
        </p:sp>
        <p:sp>
          <p:nvSpPr>
            <p:cNvPr id="30" name="TextBox 9">
              <a:extLst>
                <a:ext uri="{FF2B5EF4-FFF2-40B4-BE49-F238E27FC236}">
                  <a16:creationId xmlns:a16="http://schemas.microsoft.com/office/drawing/2014/main" id="{E2D9F78F-DE8F-9043-A35C-D6BB659F1E4F}"/>
                </a:ext>
              </a:extLst>
            </p:cNvPr>
            <p:cNvSpPr txBox="1"/>
            <p:nvPr/>
          </p:nvSpPr>
          <p:spPr>
            <a:xfrm>
              <a:off x="6376138" y="3162134"/>
              <a:ext cx="640080" cy="274320"/>
            </a:xfrm>
            <a:prstGeom prst="rect">
              <a:avLst/>
            </a:prstGeom>
            <a:solidFill>
              <a:schemeClr val="accent3">
                <a:lumMod val="20000"/>
                <a:lumOff val="80000"/>
              </a:schemeClr>
            </a:solidFill>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111" b="1" dirty="0">
                  <a:ea typeface="Amazon Ember Light" panose="020B0403020204020204" pitchFamily="34" charset="0"/>
                  <a:cs typeface="Amazon Ember Light" panose="020B0403020204020204" pitchFamily="34" charset="0"/>
                </a:rPr>
                <a:t>365 Days</a:t>
              </a:r>
              <a:endParaRPr lang="en-US" sz="2000" b="1" dirty="0">
                <a:ea typeface="Amazon Ember Light" panose="020B0403020204020204" pitchFamily="34" charset="0"/>
                <a:cs typeface="Amazon Ember Light" panose="020B0403020204020204" pitchFamily="34" charset="0"/>
              </a:endParaRPr>
            </a:p>
          </p:txBody>
        </p:sp>
      </p:grpSp>
      <p:sp>
        <p:nvSpPr>
          <p:cNvPr id="3" name="Footer Placeholder 2"/>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31" name="Slide Number Placeholder 30"/>
          <p:cNvSpPr>
            <a:spLocks noGrp="1"/>
          </p:cNvSpPr>
          <p:nvPr>
            <p:ph type="sldNum" sz="quarter" idx="12"/>
          </p:nvPr>
        </p:nvSpPr>
        <p:spPr/>
        <p:txBody>
          <a:bodyPr/>
          <a:lstStyle/>
          <a:p>
            <a:fld id="{B6A95138-A96E-2F42-A959-2EFD44FE4AB7}" type="slidenum">
              <a:rPr lang="en-US" smtClean="0"/>
              <a:t>8</a:t>
            </a:fld>
            <a:endParaRPr lang="en-US"/>
          </a:p>
        </p:txBody>
      </p:sp>
    </p:spTree>
    <p:extLst>
      <p:ext uri="{BB962C8B-B14F-4D97-AF65-F5344CB8AC3E}">
        <p14:creationId xmlns:p14="http://schemas.microsoft.com/office/powerpoint/2010/main" val="182784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63" presetClass="path" presetSubtype="0" accel="50000" decel="50000" fill="hold" nodeType="afterEffect">
                                  <p:stCondLst>
                                    <p:cond delay="0"/>
                                  </p:stCondLst>
                                  <p:childTnLst>
                                    <p:animMotion origin="layout" path="M 3.78472E-6 -4.19753E-6 L 0.19868 4.19753E-6 " pathEditMode="relative" rAng="0" ptsTypes="AA">
                                      <p:cBhvr>
                                        <p:cTn id="14" dur="2000" fill="hold"/>
                                        <p:tgtEl>
                                          <p:spTgt spid="19"/>
                                        </p:tgtEl>
                                        <p:attrNameLst>
                                          <p:attrName>ppt_x</p:attrName>
                                          <p:attrName>ppt_y</p:attrName>
                                        </p:attrNameLst>
                                      </p:cBhvr>
                                      <p:rCtr x="9907" y="39"/>
                                    </p:animMotion>
                                  </p:childTnLst>
                                </p:cTn>
                              </p:par>
                              <p:par>
                                <p:cTn id="15" presetID="63" presetClass="path" presetSubtype="0" accel="50000" decel="50000" fill="hold" grpId="0" nodeType="withEffect">
                                  <p:stCondLst>
                                    <p:cond delay="0"/>
                                  </p:stCondLst>
                                  <p:childTnLst>
                                    <p:animMotion origin="layout" path="M 3.78472E-6 -3.39506E-6 L 0.19857 4.69136E-6 " pathEditMode="relative" rAng="0" ptsTypes="AA">
                                      <p:cBhvr>
                                        <p:cTn id="16" dur="2000" fill="hold"/>
                                        <p:tgtEl>
                                          <p:spTgt spid="20"/>
                                        </p:tgtEl>
                                        <p:attrNameLst>
                                          <p:attrName>ppt_x</p:attrName>
                                          <p:attrName>ppt_y</p:attrName>
                                        </p:attrNameLst>
                                      </p:cBhvr>
                                      <p:rCtr x="10048" y="96"/>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1"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19"/>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0"/>
                                        </p:tgtEl>
                                        <p:attrNameLst>
                                          <p:attrName>style.visibility</p:attrName>
                                        </p:attrNameLst>
                                      </p:cBhvr>
                                      <p:to>
                                        <p:strVal val="hidden"/>
                                      </p:to>
                                    </p:set>
                                  </p:childTnLst>
                                </p:cTn>
                              </p:par>
                              <p:par>
                                <p:cTn id="36" presetID="63" presetClass="path" presetSubtype="0" accel="50000" decel="50000" fill="hold" nodeType="withEffect">
                                  <p:stCondLst>
                                    <p:cond delay="0"/>
                                  </p:stCondLst>
                                  <p:childTnLst>
                                    <p:animMotion origin="layout" path="M -2.43056E-6 -4.19753E-6 L 0.19716 -0.00019 " pathEditMode="relative" rAng="0" ptsTypes="AA">
                                      <p:cBhvr>
                                        <p:cTn id="37" dur="2000" fill="hold"/>
                                        <p:tgtEl>
                                          <p:spTgt spid="21"/>
                                        </p:tgtEl>
                                        <p:attrNameLst>
                                          <p:attrName>ppt_x</p:attrName>
                                          <p:attrName>ppt_y</p:attrName>
                                        </p:attrNameLst>
                                      </p:cBhvr>
                                      <p:rCtr x="9776" y="39"/>
                                    </p:animMotion>
                                  </p:childTnLst>
                                </p:cTn>
                              </p:par>
                              <p:par>
                                <p:cTn id="38" presetID="63" presetClass="path" presetSubtype="0" accel="50000" decel="50000" fill="hold" grpId="0" nodeType="withEffect">
                                  <p:stCondLst>
                                    <p:cond delay="0"/>
                                  </p:stCondLst>
                                  <p:childTnLst>
                                    <p:animMotion origin="layout" path="M -3.92361E-6 -3.39506E-6 L 0.19727 -0.00039 " pathEditMode="relative" rAng="0" ptsTypes="AA">
                                      <p:cBhvr>
                                        <p:cTn id="39" dur="2000" fill="hold"/>
                                        <p:tgtEl>
                                          <p:spTgt spid="22"/>
                                        </p:tgtEl>
                                        <p:attrNameLst>
                                          <p:attrName>ppt_x</p:attrName>
                                          <p:attrName>ppt_y</p:attrName>
                                        </p:attrNameLst>
                                      </p:cBhvr>
                                      <p:rCtr x="9928" y="58"/>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1000"/>
                            </p:stCondLst>
                            <p:childTnLst>
                              <p:par>
                                <p:cTn id="50" presetID="1" presetClass="exit" presetSubtype="0" fill="hold" nodeType="afterEffect">
                                  <p:stCondLst>
                                    <p:cond delay="0"/>
                                  </p:stCondLst>
                                  <p:childTnLst>
                                    <p:set>
                                      <p:cBhvr>
                                        <p:cTn id="51" dur="1" fill="hold">
                                          <p:stCondLst>
                                            <p:cond delay="0"/>
                                          </p:stCondLst>
                                        </p:cTn>
                                        <p:tgtEl>
                                          <p:spTgt spid="21"/>
                                        </p:tgtEl>
                                        <p:attrNameLst>
                                          <p:attrName>style.visibility</p:attrName>
                                        </p:attrNameLst>
                                      </p:cBhvr>
                                      <p:to>
                                        <p:strVal val="hidden"/>
                                      </p:to>
                                    </p:set>
                                  </p:childTnLst>
                                </p:cTn>
                              </p:par>
                              <p:par>
                                <p:cTn id="52" presetID="1" presetClass="exit" presetSubtype="0" fill="hold" grpId="2" nodeType="withEffect">
                                  <p:stCondLst>
                                    <p:cond delay="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childTnLst>
                          </p:cTn>
                        </p:par>
                        <p:par>
                          <p:cTn id="56" fill="hold">
                            <p:stCondLst>
                              <p:cond delay="1000"/>
                            </p:stCondLst>
                            <p:childTnLst>
                              <p:par>
                                <p:cTn id="57" presetID="1" presetClass="entr" presetSubtype="0" fill="hold" grpId="1" nodeType="after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63" presetClass="path" presetSubtype="0" accel="50000" decel="50000" fill="hold" nodeType="withEffect">
                                  <p:stCondLst>
                                    <p:cond delay="0"/>
                                  </p:stCondLst>
                                  <p:childTnLst>
                                    <p:animMotion origin="layout" path="M 4.51389E-7 -1.2963E-6 L 0.19759 0.00097 " pathEditMode="relative" rAng="0" ptsTypes="AA">
                                      <p:cBhvr>
                                        <p:cTn id="60" dur="2000" fill="hold"/>
                                        <p:tgtEl>
                                          <p:spTgt spid="23"/>
                                        </p:tgtEl>
                                        <p:attrNameLst>
                                          <p:attrName>ppt_x</p:attrName>
                                          <p:attrName>ppt_y</p:attrName>
                                        </p:attrNameLst>
                                      </p:cBhvr>
                                      <p:rCtr x="9874" y="39"/>
                                    </p:animMotion>
                                  </p:childTnLst>
                                </p:cTn>
                              </p:par>
                              <p:par>
                                <p:cTn id="61" presetID="63" presetClass="path" presetSubtype="0" accel="50000" decel="50000" fill="hold" grpId="0" nodeType="withEffect">
                                  <p:stCondLst>
                                    <p:cond delay="0"/>
                                  </p:stCondLst>
                                  <p:childTnLst>
                                    <p:animMotion origin="layout" path="M 4.51389E-7 2.40741E-6 L 0.19911 0.00193 " pathEditMode="relative" rAng="0" ptsTypes="AA">
                                      <p:cBhvr>
                                        <p:cTn id="62" dur="2000" fill="hold"/>
                                        <p:tgtEl>
                                          <p:spTgt spid="24"/>
                                        </p:tgtEl>
                                        <p:attrNameLst>
                                          <p:attrName>ppt_x</p:attrName>
                                          <p:attrName>ppt_y</p:attrName>
                                        </p:attrNameLst>
                                      </p:cBhvr>
                                      <p:rCtr x="9950" y="96"/>
                                    </p:animMotion>
                                  </p:childTnLst>
                                </p:cTn>
                              </p:par>
                            </p:childTnLst>
                          </p:cTn>
                        </p:par>
                        <p:par>
                          <p:cTn id="63" fill="hold">
                            <p:stCondLst>
                              <p:cond delay="3000"/>
                            </p:stCondLst>
                            <p:childTnLst>
                              <p:par>
                                <p:cTn id="64" presetID="31" presetClass="exit" presetSubtype="0" fill="hold" nodeType="afterEffect">
                                  <p:stCondLst>
                                    <p:cond delay="0"/>
                                  </p:stCondLst>
                                  <p:childTnLst>
                                    <p:anim calcmode="lin" valueType="num">
                                      <p:cBhvr>
                                        <p:cTn id="65" dur="1000"/>
                                        <p:tgtEl>
                                          <p:spTgt spid="23"/>
                                        </p:tgtEl>
                                        <p:attrNameLst>
                                          <p:attrName>ppt_w</p:attrName>
                                        </p:attrNameLst>
                                      </p:cBhvr>
                                      <p:tavLst>
                                        <p:tav tm="0">
                                          <p:val>
                                            <p:strVal val="ppt_w"/>
                                          </p:val>
                                        </p:tav>
                                        <p:tav tm="100000">
                                          <p:val>
                                            <p:fltVal val="0"/>
                                          </p:val>
                                        </p:tav>
                                      </p:tavLst>
                                    </p:anim>
                                    <p:anim calcmode="lin" valueType="num">
                                      <p:cBhvr>
                                        <p:cTn id="66" dur="1000"/>
                                        <p:tgtEl>
                                          <p:spTgt spid="23"/>
                                        </p:tgtEl>
                                        <p:attrNameLst>
                                          <p:attrName>ppt_h</p:attrName>
                                        </p:attrNameLst>
                                      </p:cBhvr>
                                      <p:tavLst>
                                        <p:tav tm="0">
                                          <p:val>
                                            <p:strVal val="ppt_h"/>
                                          </p:val>
                                        </p:tav>
                                        <p:tav tm="100000">
                                          <p:val>
                                            <p:fltVal val="0"/>
                                          </p:val>
                                        </p:tav>
                                      </p:tavLst>
                                    </p:anim>
                                    <p:anim calcmode="lin" valueType="num">
                                      <p:cBhvr>
                                        <p:cTn id="67" dur="1000"/>
                                        <p:tgtEl>
                                          <p:spTgt spid="23"/>
                                        </p:tgtEl>
                                        <p:attrNameLst>
                                          <p:attrName>style.rotation</p:attrName>
                                        </p:attrNameLst>
                                      </p:cBhvr>
                                      <p:tavLst>
                                        <p:tav tm="0">
                                          <p:val>
                                            <p:fltVal val="0"/>
                                          </p:val>
                                        </p:tav>
                                        <p:tav tm="100000">
                                          <p:val>
                                            <p:fltVal val="90"/>
                                          </p:val>
                                        </p:tav>
                                      </p:tavLst>
                                    </p:anim>
                                    <p:animEffect transition="out" filter="fade">
                                      <p:cBhvr>
                                        <p:cTn id="68" dur="1000"/>
                                        <p:tgtEl>
                                          <p:spTgt spid="23"/>
                                        </p:tgtEl>
                                      </p:cBhvr>
                                    </p:animEffect>
                                    <p:set>
                                      <p:cBhvr>
                                        <p:cTn id="69" dur="1" fill="hold">
                                          <p:stCondLst>
                                            <p:cond delay="999"/>
                                          </p:stCondLst>
                                        </p:cTn>
                                        <p:tgtEl>
                                          <p:spTgt spid="23"/>
                                        </p:tgtEl>
                                        <p:attrNameLst>
                                          <p:attrName>style.visibility</p:attrName>
                                        </p:attrNameLst>
                                      </p:cBhvr>
                                      <p:to>
                                        <p:strVal val="hidden"/>
                                      </p:to>
                                    </p:set>
                                  </p:childTnLst>
                                </p:cTn>
                              </p:par>
                              <p:par>
                                <p:cTn id="70" presetID="31" presetClass="exit" presetSubtype="0" fill="hold" grpId="2" nodeType="withEffect">
                                  <p:stCondLst>
                                    <p:cond delay="0"/>
                                  </p:stCondLst>
                                  <p:childTnLst>
                                    <p:anim calcmode="lin" valueType="num">
                                      <p:cBhvr>
                                        <p:cTn id="71" dur="1000"/>
                                        <p:tgtEl>
                                          <p:spTgt spid="24"/>
                                        </p:tgtEl>
                                        <p:attrNameLst>
                                          <p:attrName>ppt_w</p:attrName>
                                        </p:attrNameLst>
                                      </p:cBhvr>
                                      <p:tavLst>
                                        <p:tav tm="0">
                                          <p:val>
                                            <p:strVal val="ppt_w"/>
                                          </p:val>
                                        </p:tav>
                                        <p:tav tm="100000">
                                          <p:val>
                                            <p:fltVal val="0"/>
                                          </p:val>
                                        </p:tav>
                                      </p:tavLst>
                                    </p:anim>
                                    <p:anim calcmode="lin" valueType="num">
                                      <p:cBhvr>
                                        <p:cTn id="72" dur="1000"/>
                                        <p:tgtEl>
                                          <p:spTgt spid="24"/>
                                        </p:tgtEl>
                                        <p:attrNameLst>
                                          <p:attrName>ppt_h</p:attrName>
                                        </p:attrNameLst>
                                      </p:cBhvr>
                                      <p:tavLst>
                                        <p:tav tm="0">
                                          <p:val>
                                            <p:strVal val="ppt_h"/>
                                          </p:val>
                                        </p:tav>
                                        <p:tav tm="100000">
                                          <p:val>
                                            <p:fltVal val="0"/>
                                          </p:val>
                                        </p:tav>
                                      </p:tavLst>
                                    </p:anim>
                                    <p:anim calcmode="lin" valueType="num">
                                      <p:cBhvr>
                                        <p:cTn id="73" dur="1000"/>
                                        <p:tgtEl>
                                          <p:spTgt spid="24"/>
                                        </p:tgtEl>
                                        <p:attrNameLst>
                                          <p:attrName>style.rotation</p:attrName>
                                        </p:attrNameLst>
                                      </p:cBhvr>
                                      <p:tavLst>
                                        <p:tav tm="0">
                                          <p:val>
                                            <p:fltVal val="0"/>
                                          </p:val>
                                        </p:tav>
                                        <p:tav tm="100000">
                                          <p:val>
                                            <p:fltVal val="90"/>
                                          </p:val>
                                        </p:tav>
                                      </p:tavLst>
                                    </p:anim>
                                    <p:animEffect transition="out" filter="fade">
                                      <p:cBhvr>
                                        <p:cTn id="74" dur="1000"/>
                                        <p:tgtEl>
                                          <p:spTgt spid="24"/>
                                        </p:tgtEl>
                                      </p:cBhvr>
                                    </p:animEffect>
                                    <p:set>
                                      <p:cBhvr>
                                        <p:cTn id="75" dur="1" fill="hold">
                                          <p:stCondLst>
                                            <p:cond delay="999"/>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0" grpId="0"/>
      <p:bldP spid="20" grpId="1"/>
      <p:bldP spid="22" grpId="0"/>
      <p:bldP spid="22" grpId="1"/>
      <p:bldP spid="22" grpId="2"/>
      <p:bldP spid="24" grpId="0"/>
      <p:bldP spid="24" grpId="1"/>
      <p:bldP spid="24" grpId="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400" dirty="0">
                <a:latin typeface="+mj-lt"/>
              </a:rPr>
              <a:t>You have written an application that needs access to a particular bucket in </a:t>
            </a:r>
            <a:r>
              <a:rPr lang="en-US" sz="2400" dirty="0"/>
              <a:t>Amazon </a:t>
            </a:r>
            <a:r>
              <a:rPr lang="en-US" sz="2400" dirty="0">
                <a:latin typeface="+mj-lt"/>
              </a:rPr>
              <a:t>S3. The application will run on an </a:t>
            </a:r>
            <a:r>
              <a:rPr lang="en-US" sz="2400" dirty="0"/>
              <a:t>Amazon </a:t>
            </a:r>
            <a:r>
              <a:rPr lang="en-US" sz="2400" dirty="0">
                <a:latin typeface="+mj-lt"/>
              </a:rPr>
              <a:t>EC2 instance. What should you do to give the application access to the bucket securely? </a:t>
            </a:r>
          </a:p>
          <a:p>
            <a:pPr>
              <a:lnSpc>
                <a:spcPct val="100000"/>
              </a:lnSpc>
            </a:pPr>
            <a:endParaRPr lang="en-US" sz="2333" dirty="0">
              <a:latin typeface="+mj-lt"/>
            </a:endParaRPr>
          </a:p>
          <a:p>
            <a:pPr marL="428608" indent="-428608">
              <a:lnSpc>
                <a:spcPct val="100000"/>
              </a:lnSpc>
              <a:buFont typeface="Arial" pitchFamily="34" charset="0"/>
              <a:buAutoNum type="alphaUcPeriod"/>
            </a:pPr>
            <a:r>
              <a:rPr lang="en-US" sz="2200" strike="sngStrike" dirty="0">
                <a:latin typeface="+mj-lt"/>
              </a:rPr>
              <a:t>Store your access key and secret access key on the Amazon EC2 instance in a file called ‘secrets’. </a:t>
            </a:r>
            <a:r>
              <a:rPr lang="en-US" sz="2200" dirty="0">
                <a:latin typeface="+mj-lt"/>
              </a:rPr>
              <a:t>(Storing keys on the instance compromises their security)</a:t>
            </a:r>
          </a:p>
          <a:p>
            <a:pPr marL="428608" indent="-428608">
              <a:lnSpc>
                <a:spcPct val="100000"/>
              </a:lnSpc>
              <a:buAutoNum type="alphaUcPeriod"/>
            </a:pPr>
            <a:r>
              <a:rPr lang="en-US" sz="2200" dirty="0">
                <a:latin typeface="+mj-lt"/>
              </a:rPr>
              <a:t>Attach an IAM role to the </a:t>
            </a:r>
            <a:r>
              <a:rPr lang="en-US" sz="2200" dirty="0"/>
              <a:t>Amazon </a:t>
            </a:r>
            <a:r>
              <a:rPr lang="en-US" sz="2200" dirty="0">
                <a:latin typeface="+mj-lt"/>
              </a:rPr>
              <a:t>EC2 instance with a policy that grants it access to the bucket in </a:t>
            </a:r>
            <a:r>
              <a:rPr lang="en-US" sz="2200" dirty="0"/>
              <a:t>Amazon </a:t>
            </a:r>
            <a:r>
              <a:rPr lang="en-US" sz="2200" dirty="0">
                <a:latin typeface="+mj-lt"/>
              </a:rPr>
              <a:t>S3.</a:t>
            </a:r>
          </a:p>
          <a:p>
            <a:pPr marL="428608" indent="-428608">
              <a:lnSpc>
                <a:spcPct val="100000"/>
              </a:lnSpc>
              <a:buAutoNum type="alphaUcPeriod"/>
            </a:pPr>
            <a:r>
              <a:rPr lang="en-US" sz="2200" dirty="0">
                <a:latin typeface="+mj-lt"/>
              </a:rPr>
              <a:t>Store your access key and secret key on the </a:t>
            </a:r>
            <a:r>
              <a:rPr lang="en-US" sz="2200" dirty="0"/>
              <a:t>Amazon </a:t>
            </a:r>
            <a:r>
              <a:rPr lang="en-US" sz="2200" dirty="0">
                <a:latin typeface="+mj-lt"/>
              </a:rPr>
              <a:t>EC2 instance in ‘$HOME/.aws/credentials’.</a:t>
            </a:r>
          </a:p>
          <a:p>
            <a:pPr marL="428608" indent="-428608">
              <a:lnSpc>
                <a:spcPct val="100000"/>
              </a:lnSpc>
              <a:buAutoNum type="alphaUcPeriod"/>
            </a:pPr>
            <a:r>
              <a:rPr lang="en-US" sz="2200" dirty="0">
                <a:latin typeface="+mj-lt"/>
              </a:rPr>
              <a:t>Use </a:t>
            </a:r>
            <a:r>
              <a:rPr lang="en-US" sz="2200" dirty="0"/>
              <a:t>Amazon </a:t>
            </a:r>
            <a:r>
              <a:rPr lang="en-US" sz="2200" dirty="0">
                <a:latin typeface="+mj-lt"/>
              </a:rPr>
              <a:t>S3 bucket policies to make the bucket public</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80</a:t>
            </a:fld>
            <a:endParaRPr lang="en-US"/>
          </a:p>
        </p:txBody>
      </p:sp>
    </p:spTree>
    <p:custDataLst>
      <p:tags r:id="rId1"/>
    </p:custDataLst>
    <p:extLst>
      <p:ext uri="{BB962C8B-B14F-4D97-AF65-F5344CB8AC3E}">
        <p14:creationId xmlns:p14="http://schemas.microsoft.com/office/powerpoint/2010/main" val="120742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400" dirty="0">
                <a:latin typeface="+mj-lt"/>
              </a:rPr>
              <a:t>You have written an application that needs access to a particular bucket in </a:t>
            </a:r>
            <a:r>
              <a:rPr lang="en-US" sz="2400" dirty="0"/>
              <a:t>Amazon </a:t>
            </a:r>
            <a:r>
              <a:rPr lang="en-US" sz="2400" dirty="0">
                <a:latin typeface="+mj-lt"/>
              </a:rPr>
              <a:t>S3. The application will run on an </a:t>
            </a:r>
            <a:r>
              <a:rPr lang="en-US" sz="2400" dirty="0"/>
              <a:t>Amazon </a:t>
            </a:r>
            <a:r>
              <a:rPr lang="en-US" sz="2400" dirty="0">
                <a:latin typeface="+mj-lt"/>
              </a:rPr>
              <a:t>EC2 instance. What should you do to give the application access to the bucket securely? </a:t>
            </a:r>
          </a:p>
          <a:p>
            <a:pPr>
              <a:lnSpc>
                <a:spcPct val="100000"/>
              </a:lnSpc>
            </a:pPr>
            <a:endParaRPr lang="en-US" sz="2333" dirty="0">
              <a:latin typeface="+mj-lt"/>
            </a:endParaRPr>
          </a:p>
          <a:p>
            <a:pPr marL="428608" indent="-428608">
              <a:lnSpc>
                <a:spcPct val="100000"/>
              </a:lnSpc>
              <a:buFont typeface="Arial" pitchFamily="34" charset="0"/>
              <a:buAutoNum type="alphaUcPeriod"/>
            </a:pPr>
            <a:r>
              <a:rPr lang="en-US" sz="2200" strike="sngStrike" dirty="0">
                <a:solidFill>
                  <a:schemeClr val="bg1">
                    <a:lumMod val="65000"/>
                  </a:schemeClr>
                </a:solidFill>
                <a:latin typeface="+mj-lt"/>
              </a:rPr>
              <a:t>Store your access key and secret access key on the Amazon EC2 instance in a file called ‘secrets’. </a:t>
            </a:r>
            <a:r>
              <a:rPr lang="en-US" sz="2200" dirty="0">
                <a:solidFill>
                  <a:schemeClr val="bg1">
                    <a:lumMod val="65000"/>
                  </a:schemeClr>
                </a:solidFill>
                <a:latin typeface="+mj-lt"/>
              </a:rPr>
              <a:t>(Storing keys on the instance compromises their security)</a:t>
            </a:r>
          </a:p>
          <a:p>
            <a:pPr marL="428608" indent="-428608">
              <a:lnSpc>
                <a:spcPct val="100000"/>
              </a:lnSpc>
              <a:buAutoNum type="alphaUcPeriod"/>
            </a:pPr>
            <a:r>
              <a:rPr lang="en-US" sz="2200" dirty="0">
                <a:latin typeface="+mj-lt"/>
              </a:rPr>
              <a:t>Attach an IAM role to the </a:t>
            </a:r>
            <a:r>
              <a:rPr lang="en-US" sz="2200" dirty="0"/>
              <a:t>Amazon </a:t>
            </a:r>
            <a:r>
              <a:rPr lang="en-US" sz="2200" dirty="0">
                <a:latin typeface="+mj-lt"/>
              </a:rPr>
              <a:t>EC2 instance with a policy that grants it access to the bucket in </a:t>
            </a:r>
            <a:r>
              <a:rPr lang="en-US" sz="2200" dirty="0"/>
              <a:t>Amazon </a:t>
            </a:r>
            <a:r>
              <a:rPr lang="en-US" sz="2200" dirty="0">
                <a:latin typeface="+mj-lt"/>
              </a:rPr>
              <a:t>S3.</a:t>
            </a:r>
          </a:p>
          <a:p>
            <a:pPr marL="428608" indent="-428608">
              <a:lnSpc>
                <a:spcPct val="100000"/>
              </a:lnSpc>
              <a:buFont typeface="Arial" pitchFamily="34" charset="0"/>
              <a:buAutoNum type="alphaUcPeriod"/>
            </a:pPr>
            <a:r>
              <a:rPr lang="en-US" sz="2200" strike="sngStrike" dirty="0">
                <a:latin typeface="+mj-lt"/>
              </a:rPr>
              <a:t>Store your access key and secret key on the Amazon EC2 instance in ‘$HOME/.aws/credentials’. </a:t>
            </a:r>
            <a:r>
              <a:rPr lang="en-US" sz="2200" dirty="0">
                <a:latin typeface="+mj-lt"/>
              </a:rPr>
              <a:t>(Storing keys on the instance compromises their security)</a:t>
            </a:r>
          </a:p>
          <a:p>
            <a:pPr marL="428608" indent="-428608">
              <a:lnSpc>
                <a:spcPct val="100000"/>
              </a:lnSpc>
              <a:buAutoNum type="alphaUcPeriod"/>
            </a:pPr>
            <a:r>
              <a:rPr lang="en-US" sz="2200" dirty="0">
                <a:latin typeface="+mj-lt"/>
              </a:rPr>
              <a:t>Use </a:t>
            </a:r>
            <a:r>
              <a:rPr lang="en-US" sz="2200" dirty="0"/>
              <a:t>Amazon </a:t>
            </a:r>
            <a:r>
              <a:rPr lang="en-US" sz="2200" dirty="0">
                <a:latin typeface="+mj-lt"/>
              </a:rPr>
              <a:t>S3 bucket policies to make the bucket public</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81</a:t>
            </a:fld>
            <a:endParaRPr lang="en-US"/>
          </a:p>
        </p:txBody>
      </p:sp>
    </p:spTree>
    <p:custDataLst>
      <p:tags r:id="rId1"/>
    </p:custDataLst>
    <p:extLst>
      <p:ext uri="{BB962C8B-B14F-4D97-AF65-F5344CB8AC3E}">
        <p14:creationId xmlns:p14="http://schemas.microsoft.com/office/powerpoint/2010/main" val="2564315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400" dirty="0">
                <a:latin typeface="+mj-lt"/>
              </a:rPr>
              <a:t>You have written an application that needs access to a particular bucket in </a:t>
            </a:r>
            <a:r>
              <a:rPr lang="en-US" sz="2400" dirty="0"/>
              <a:t>Amazon </a:t>
            </a:r>
            <a:r>
              <a:rPr lang="en-US" sz="2400" dirty="0">
                <a:latin typeface="+mj-lt"/>
              </a:rPr>
              <a:t>S3. The application will run on an </a:t>
            </a:r>
            <a:r>
              <a:rPr lang="en-US" sz="2400" dirty="0"/>
              <a:t>Amazon </a:t>
            </a:r>
            <a:r>
              <a:rPr lang="en-US" sz="2400" dirty="0">
                <a:latin typeface="+mj-lt"/>
              </a:rPr>
              <a:t>EC2 instance. What should you do to give the application access to the bucket securely? </a:t>
            </a:r>
          </a:p>
          <a:p>
            <a:pPr>
              <a:lnSpc>
                <a:spcPct val="100000"/>
              </a:lnSpc>
            </a:pPr>
            <a:endParaRPr lang="en-US" sz="2333" dirty="0">
              <a:latin typeface="+mj-lt"/>
            </a:endParaRPr>
          </a:p>
          <a:p>
            <a:pPr marL="428608" indent="-428608">
              <a:lnSpc>
                <a:spcPct val="100000"/>
              </a:lnSpc>
              <a:buFont typeface="Arial" pitchFamily="34" charset="0"/>
              <a:buAutoNum type="alphaUcPeriod"/>
            </a:pPr>
            <a:r>
              <a:rPr lang="en-US" sz="2200" strike="sngStrike" dirty="0">
                <a:solidFill>
                  <a:schemeClr val="bg1">
                    <a:lumMod val="65000"/>
                  </a:schemeClr>
                </a:solidFill>
                <a:latin typeface="+mj-lt"/>
              </a:rPr>
              <a:t>Store your access key and secret access key on the Amazon EC2 instance in a file called ‘secrets’. </a:t>
            </a:r>
            <a:r>
              <a:rPr lang="en-US" sz="2200" dirty="0">
                <a:solidFill>
                  <a:schemeClr val="bg1">
                    <a:lumMod val="65000"/>
                  </a:schemeClr>
                </a:solidFill>
                <a:latin typeface="+mj-lt"/>
              </a:rPr>
              <a:t>(Storing keys on the instance compromises their security)</a:t>
            </a:r>
          </a:p>
          <a:p>
            <a:pPr marL="428608" indent="-428608">
              <a:lnSpc>
                <a:spcPct val="100000"/>
              </a:lnSpc>
              <a:buAutoNum type="alphaUcPeriod"/>
            </a:pPr>
            <a:r>
              <a:rPr lang="en-US" sz="2200" dirty="0">
                <a:latin typeface="+mj-lt"/>
              </a:rPr>
              <a:t>Attach an IAM role to the </a:t>
            </a:r>
            <a:r>
              <a:rPr lang="en-US" sz="2200" dirty="0"/>
              <a:t>Amazon </a:t>
            </a:r>
            <a:r>
              <a:rPr lang="en-US" sz="2200" dirty="0">
                <a:latin typeface="+mj-lt"/>
              </a:rPr>
              <a:t>EC2 instance with a policy that grants it access to the bucket in </a:t>
            </a:r>
            <a:r>
              <a:rPr lang="en-US" sz="2200" dirty="0"/>
              <a:t>Amazon </a:t>
            </a:r>
            <a:r>
              <a:rPr lang="en-US" sz="2200" dirty="0">
                <a:latin typeface="+mj-lt"/>
              </a:rPr>
              <a:t>S3.</a:t>
            </a:r>
          </a:p>
          <a:p>
            <a:pPr marL="428608" indent="-428608">
              <a:lnSpc>
                <a:spcPct val="100000"/>
              </a:lnSpc>
              <a:buFont typeface="Arial" pitchFamily="34" charset="0"/>
              <a:buAutoNum type="alphaUcPeriod"/>
            </a:pPr>
            <a:r>
              <a:rPr lang="en-US" sz="2200" strike="sngStrike" dirty="0">
                <a:solidFill>
                  <a:schemeClr val="bg1">
                    <a:lumMod val="65000"/>
                  </a:schemeClr>
                </a:solidFill>
                <a:latin typeface="+mj-lt"/>
              </a:rPr>
              <a:t>Store your access key and secret key on the Amazon EC2 instance in ‘$HOME/.aws/credentials’. </a:t>
            </a:r>
            <a:r>
              <a:rPr lang="en-US" sz="2200" dirty="0">
                <a:solidFill>
                  <a:schemeClr val="bg1">
                    <a:lumMod val="65000"/>
                  </a:schemeClr>
                </a:solidFill>
                <a:latin typeface="+mj-lt"/>
              </a:rPr>
              <a:t>(Storing keys on the instance compromises their security)</a:t>
            </a:r>
          </a:p>
          <a:p>
            <a:pPr marL="428608" indent="-428608">
              <a:lnSpc>
                <a:spcPct val="100000"/>
              </a:lnSpc>
              <a:buFont typeface="Arial" pitchFamily="34" charset="0"/>
              <a:buAutoNum type="alphaUcPeriod"/>
            </a:pPr>
            <a:r>
              <a:rPr lang="en-US" sz="2200" strike="sngStrike" dirty="0">
                <a:latin typeface="+mj-lt"/>
              </a:rPr>
              <a:t>Use Amazon S3 bucket policies to make the bucket public. </a:t>
            </a:r>
            <a:r>
              <a:rPr lang="en-US" sz="2200" dirty="0">
                <a:latin typeface="+mj-lt"/>
              </a:rPr>
              <a:t>(Making the bucket public will give it access that is too broad.)</a:t>
            </a:r>
          </a:p>
          <a:p>
            <a:pPr marL="428608" indent="-428608">
              <a:lnSpc>
                <a:spcPct val="100000"/>
              </a:lnSpc>
              <a:buFont typeface="Arial" pitchFamily="34" charset="0"/>
              <a:buAutoNum type="alphaUcPeriod"/>
            </a:pPr>
            <a:endParaRPr lang="en-US" sz="2333"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82</a:t>
            </a:fld>
            <a:endParaRPr lang="en-US"/>
          </a:p>
        </p:txBody>
      </p:sp>
    </p:spTree>
    <p:custDataLst>
      <p:tags r:id="rId1"/>
    </p:custDataLst>
    <p:extLst>
      <p:ext uri="{BB962C8B-B14F-4D97-AF65-F5344CB8AC3E}">
        <p14:creationId xmlns:p14="http://schemas.microsoft.com/office/powerpoint/2010/main" val="36327088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lnSpc>
                <a:spcPct val="100000"/>
              </a:lnSpc>
              <a:buNone/>
            </a:pPr>
            <a:r>
              <a:rPr lang="en-US" sz="2400" dirty="0">
                <a:latin typeface="+mj-lt"/>
              </a:rPr>
              <a:t>You have written an application that needs access to a particular bucket in </a:t>
            </a:r>
            <a:r>
              <a:rPr lang="en-US" sz="2400" dirty="0"/>
              <a:t>Amazon </a:t>
            </a:r>
            <a:r>
              <a:rPr lang="en-US" sz="2400" dirty="0">
                <a:latin typeface="+mj-lt"/>
              </a:rPr>
              <a:t>S3. The application will run on an </a:t>
            </a:r>
            <a:r>
              <a:rPr lang="en-US" sz="2400" dirty="0"/>
              <a:t>Amazon </a:t>
            </a:r>
            <a:r>
              <a:rPr lang="en-US" sz="2400" dirty="0">
                <a:latin typeface="+mj-lt"/>
              </a:rPr>
              <a:t>EC2 instance. What should you do to give the application access to the bucket securely? </a:t>
            </a:r>
          </a:p>
          <a:p>
            <a:pPr>
              <a:lnSpc>
                <a:spcPct val="100000"/>
              </a:lnSpc>
            </a:pPr>
            <a:endParaRPr lang="en-US" sz="2333" dirty="0">
              <a:latin typeface="+mj-lt"/>
            </a:endParaRPr>
          </a:p>
          <a:p>
            <a:pPr marL="428608" indent="-428608">
              <a:lnSpc>
                <a:spcPct val="100000"/>
              </a:lnSpc>
              <a:buFont typeface="Arial" pitchFamily="34" charset="0"/>
              <a:buAutoNum type="alphaUcPeriod"/>
            </a:pPr>
            <a:r>
              <a:rPr lang="en-US" sz="2200" strike="sngStrike" dirty="0">
                <a:solidFill>
                  <a:schemeClr val="bg1">
                    <a:lumMod val="65000"/>
                  </a:schemeClr>
                </a:solidFill>
                <a:latin typeface="+mj-lt"/>
              </a:rPr>
              <a:t>Store your access key and secret access key on the Amazon EC2 instance in a file called ‘secrets’. </a:t>
            </a:r>
            <a:r>
              <a:rPr lang="en-US" sz="2200" dirty="0">
                <a:solidFill>
                  <a:schemeClr val="bg1">
                    <a:lumMod val="65000"/>
                  </a:schemeClr>
                </a:solidFill>
                <a:latin typeface="+mj-lt"/>
              </a:rPr>
              <a:t>(Storing keys on the instance compromises their security)</a:t>
            </a:r>
          </a:p>
          <a:p>
            <a:pPr marL="428608" indent="-428608">
              <a:lnSpc>
                <a:spcPct val="100000"/>
              </a:lnSpc>
              <a:buFont typeface="Arial" pitchFamily="34" charset="0"/>
              <a:buAutoNum type="alphaUcPeriod"/>
            </a:pPr>
            <a:r>
              <a:rPr lang="en-US" sz="2200" b="1" dirty="0">
                <a:solidFill>
                  <a:schemeClr val="accent3"/>
                </a:solidFill>
                <a:latin typeface="+mj-lt"/>
              </a:rPr>
              <a:t>Attach an IAM role to the Amazon EC2 instance with a policy that grants it access to the bucket in Amazon S3.</a:t>
            </a:r>
          </a:p>
          <a:p>
            <a:pPr marL="428608" indent="-428608">
              <a:lnSpc>
                <a:spcPct val="100000"/>
              </a:lnSpc>
              <a:buFont typeface="Arial" pitchFamily="34" charset="0"/>
              <a:buAutoNum type="alphaUcPeriod"/>
            </a:pPr>
            <a:r>
              <a:rPr lang="en-US" sz="2200" strike="sngStrike" dirty="0">
                <a:solidFill>
                  <a:schemeClr val="bg1">
                    <a:lumMod val="65000"/>
                  </a:schemeClr>
                </a:solidFill>
                <a:latin typeface="+mj-lt"/>
              </a:rPr>
              <a:t>Store your access key and secret key on the Amazon EC2 instance in ‘$HOME/.aws/credentials’. </a:t>
            </a:r>
            <a:r>
              <a:rPr lang="en-US" sz="2200" dirty="0">
                <a:solidFill>
                  <a:schemeClr val="bg1">
                    <a:lumMod val="65000"/>
                  </a:schemeClr>
                </a:solidFill>
                <a:latin typeface="+mj-lt"/>
              </a:rPr>
              <a:t>(Storing keys on the instance compromises their security)</a:t>
            </a:r>
          </a:p>
          <a:p>
            <a:pPr marL="428608" indent="-428608">
              <a:lnSpc>
                <a:spcPct val="100000"/>
              </a:lnSpc>
              <a:buFont typeface="Arial" pitchFamily="34" charset="0"/>
              <a:buAutoNum type="alphaUcPeriod"/>
            </a:pPr>
            <a:r>
              <a:rPr lang="en-US" sz="2200" strike="sngStrike" dirty="0">
                <a:solidFill>
                  <a:schemeClr val="bg1">
                    <a:lumMod val="65000"/>
                  </a:schemeClr>
                </a:solidFill>
                <a:latin typeface="+mj-lt"/>
              </a:rPr>
              <a:t>Use Amazon S3 bucket policies to make the bucket public. </a:t>
            </a:r>
            <a:r>
              <a:rPr lang="en-US" sz="2200" dirty="0">
                <a:solidFill>
                  <a:schemeClr val="bg1">
                    <a:lumMod val="65000"/>
                  </a:schemeClr>
                </a:solidFill>
                <a:latin typeface="+mj-lt"/>
              </a:rPr>
              <a:t>(Making the bucket public will give it access that is too broad.)</a:t>
            </a:r>
          </a:p>
          <a:p>
            <a:pPr marL="428608" indent="-428608">
              <a:lnSpc>
                <a:spcPct val="100000"/>
              </a:lnSpc>
              <a:buFont typeface="Arial" pitchFamily="34" charset="0"/>
              <a:buAutoNum type="alphaUcPeriod"/>
            </a:pPr>
            <a:endParaRPr lang="en-US" sz="2333" dirty="0">
              <a:latin typeface="+mj-lt"/>
            </a:endParaRP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83</a:t>
            </a:fld>
            <a:endParaRPr lang="en-US"/>
          </a:p>
        </p:txBody>
      </p:sp>
    </p:spTree>
    <p:custDataLst>
      <p:tags r:id="rId1"/>
    </p:custDataLst>
    <p:extLst>
      <p:ext uri="{BB962C8B-B14F-4D97-AF65-F5344CB8AC3E}">
        <p14:creationId xmlns:p14="http://schemas.microsoft.com/office/powerpoint/2010/main" val="1983813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Exam Considerations</a:t>
            </a:r>
          </a:p>
        </p:txBody>
      </p:sp>
      <p:sp>
        <p:nvSpPr>
          <p:cNvPr id="25" name="Oval 24">
            <a:extLst>
              <a:ext uri="{FF2B5EF4-FFF2-40B4-BE49-F238E27FC236}">
                <a16:creationId xmlns:a16="http://schemas.microsoft.com/office/drawing/2014/main" id="{3784BD78-49FC-454C-9D1A-45FA4BA55365}"/>
              </a:ext>
            </a:extLst>
          </p:cNvPr>
          <p:cNvSpPr/>
          <p:nvPr/>
        </p:nvSpPr>
        <p:spPr>
          <a:xfrm>
            <a:off x="551846" y="2183129"/>
            <a:ext cx="412233" cy="373135"/>
          </a:xfrm>
          <a:prstGeom prst="ellipse">
            <a:avLst/>
          </a:prstGeom>
          <a:solidFill>
            <a:srgbClr val="D232A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01</a:t>
            </a:r>
          </a:p>
        </p:txBody>
      </p:sp>
      <p:sp>
        <p:nvSpPr>
          <p:cNvPr id="26" name="TextBox 25">
            <a:extLst>
              <a:ext uri="{FF2B5EF4-FFF2-40B4-BE49-F238E27FC236}">
                <a16:creationId xmlns:a16="http://schemas.microsoft.com/office/drawing/2014/main" id="{4690BACA-F54F-1C46-A006-7C524767D98F}"/>
              </a:ext>
            </a:extLst>
          </p:cNvPr>
          <p:cNvSpPr txBox="1"/>
          <p:nvPr/>
        </p:nvSpPr>
        <p:spPr>
          <a:xfrm>
            <a:off x="1186151" y="2225923"/>
            <a:ext cx="6505999" cy="307777"/>
          </a:xfrm>
          <a:prstGeom prst="rect">
            <a:avLst/>
          </a:prstGeom>
          <a:noFill/>
        </p:spPr>
        <p:txBody>
          <a:bodyPr wrap="square" lIns="0" tIns="0" rIns="0" bIns="0" rtlCol="0" anchor="t">
            <a:spAutoFit/>
          </a:bodyPr>
          <a:lstStyle/>
          <a:p>
            <a:r>
              <a:rPr lang="en-US" sz="2000" dirty="0" smtClean="0"/>
              <a:t>Monitor </a:t>
            </a:r>
            <a:r>
              <a:rPr lang="en-US" sz="2000" dirty="0"/>
              <a:t>metrics across the system.</a:t>
            </a:r>
          </a:p>
        </p:txBody>
      </p:sp>
      <p:sp>
        <p:nvSpPr>
          <p:cNvPr id="23" name="Oval 22">
            <a:extLst>
              <a:ext uri="{FF2B5EF4-FFF2-40B4-BE49-F238E27FC236}">
                <a16:creationId xmlns:a16="http://schemas.microsoft.com/office/drawing/2014/main" id="{2F6EBE0A-A596-E246-B4A8-0F43EB18C1BC}"/>
              </a:ext>
            </a:extLst>
          </p:cNvPr>
          <p:cNvSpPr/>
          <p:nvPr/>
        </p:nvSpPr>
        <p:spPr>
          <a:xfrm>
            <a:off x="551846" y="3064327"/>
            <a:ext cx="412233" cy="373135"/>
          </a:xfrm>
          <a:prstGeom prst="ellipse">
            <a:avLst/>
          </a:prstGeom>
          <a:solidFill>
            <a:srgbClr val="D232A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02</a:t>
            </a:r>
          </a:p>
        </p:txBody>
      </p:sp>
      <p:sp>
        <p:nvSpPr>
          <p:cNvPr id="24" name="TextBox 23">
            <a:extLst>
              <a:ext uri="{FF2B5EF4-FFF2-40B4-BE49-F238E27FC236}">
                <a16:creationId xmlns:a16="http://schemas.microsoft.com/office/drawing/2014/main" id="{7AE7081A-C358-C74B-8E81-C4C800D3A918}"/>
              </a:ext>
            </a:extLst>
          </p:cNvPr>
          <p:cNvSpPr txBox="1"/>
          <p:nvPr/>
        </p:nvSpPr>
        <p:spPr>
          <a:xfrm>
            <a:off x="1186151" y="3107965"/>
            <a:ext cx="5690837" cy="307777"/>
          </a:xfrm>
          <a:prstGeom prst="rect">
            <a:avLst/>
          </a:prstGeom>
          <a:noFill/>
        </p:spPr>
        <p:txBody>
          <a:bodyPr wrap="square" lIns="0" tIns="0" rIns="0" bIns="0" rtlCol="0" anchor="t">
            <a:spAutoFit/>
          </a:bodyPr>
          <a:lstStyle/>
          <a:p>
            <a:r>
              <a:rPr lang="en-US" sz="2000" dirty="0" smtClean="0"/>
              <a:t>Provide </a:t>
            </a:r>
            <a:r>
              <a:rPr lang="en-US" sz="2000" dirty="0"/>
              <a:t>alerts for anomalous conditions. </a:t>
            </a:r>
          </a:p>
        </p:txBody>
      </p:sp>
      <p:sp>
        <p:nvSpPr>
          <p:cNvPr id="21" name="Oval 20">
            <a:extLst>
              <a:ext uri="{FF2B5EF4-FFF2-40B4-BE49-F238E27FC236}">
                <a16:creationId xmlns:a16="http://schemas.microsoft.com/office/drawing/2014/main" id="{B95ED7C6-0280-4043-B799-3F31E21450BB}"/>
              </a:ext>
            </a:extLst>
          </p:cNvPr>
          <p:cNvSpPr/>
          <p:nvPr/>
        </p:nvSpPr>
        <p:spPr>
          <a:xfrm>
            <a:off x="551846" y="4097250"/>
            <a:ext cx="412233" cy="373135"/>
          </a:xfrm>
          <a:prstGeom prst="ellipse">
            <a:avLst/>
          </a:prstGeom>
          <a:solidFill>
            <a:srgbClr val="D232A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03</a:t>
            </a:r>
          </a:p>
        </p:txBody>
      </p:sp>
      <p:sp>
        <p:nvSpPr>
          <p:cNvPr id="22" name="TextBox 21">
            <a:extLst>
              <a:ext uri="{FF2B5EF4-FFF2-40B4-BE49-F238E27FC236}">
                <a16:creationId xmlns:a16="http://schemas.microsoft.com/office/drawing/2014/main" id="{7F2D0C27-8C0C-8041-9BC8-A8026DBA705B}"/>
              </a:ext>
            </a:extLst>
          </p:cNvPr>
          <p:cNvSpPr txBox="1"/>
          <p:nvPr/>
        </p:nvSpPr>
        <p:spPr>
          <a:xfrm>
            <a:off x="1186151" y="4136247"/>
            <a:ext cx="5998420" cy="307777"/>
          </a:xfrm>
          <a:prstGeom prst="rect">
            <a:avLst/>
          </a:prstGeom>
          <a:noFill/>
        </p:spPr>
        <p:txBody>
          <a:bodyPr wrap="square" lIns="0" tIns="0" rIns="0" bIns="0" rtlCol="0" anchor="t">
            <a:spAutoFit/>
          </a:bodyPr>
          <a:lstStyle/>
          <a:p>
            <a:r>
              <a:rPr lang="en-US" sz="2000" dirty="0" smtClean="0"/>
              <a:t>Automate </a:t>
            </a:r>
            <a:r>
              <a:rPr lang="en-US" sz="2000" dirty="0"/>
              <a:t>responses to metrics where appropriate. </a:t>
            </a:r>
          </a:p>
        </p:txBody>
      </p:sp>
      <p:cxnSp>
        <p:nvCxnSpPr>
          <p:cNvPr id="13" name="Straight Connector 12">
            <a:extLst>
              <a:ext uri="{FF2B5EF4-FFF2-40B4-BE49-F238E27FC236}">
                <a16:creationId xmlns:a16="http://schemas.microsoft.com/office/drawing/2014/main" id="{DF6AB11C-1C1D-CE4D-9C9A-7688004245B8}"/>
              </a:ext>
            </a:extLst>
          </p:cNvPr>
          <p:cNvCxnSpPr>
            <a:cxnSpLocks/>
          </p:cNvCxnSpPr>
          <p:nvPr/>
        </p:nvCxnSpPr>
        <p:spPr>
          <a:xfrm>
            <a:off x="1186151" y="2730552"/>
            <a:ext cx="59984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6E2894-986B-E84C-AB4C-5FD8F5A00C57}"/>
              </a:ext>
            </a:extLst>
          </p:cNvPr>
          <p:cNvCxnSpPr>
            <a:cxnSpLocks/>
          </p:cNvCxnSpPr>
          <p:nvPr/>
        </p:nvCxnSpPr>
        <p:spPr>
          <a:xfrm>
            <a:off x="1186151" y="3763551"/>
            <a:ext cx="59984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90378F8-05A5-174F-BD7D-507EA3FC88F8}"/>
              </a:ext>
            </a:extLst>
          </p:cNvPr>
          <p:cNvPicPr>
            <a:picLocks noChangeAspect="1"/>
          </p:cNvPicPr>
          <p:nvPr/>
        </p:nvPicPr>
        <p:blipFill rotWithShape="1">
          <a:blip r:embed="rId4"/>
          <a:srcRect r="67091"/>
          <a:stretch/>
        </p:blipFill>
        <p:spPr>
          <a:xfrm>
            <a:off x="8468548" y="2282658"/>
            <a:ext cx="2500884" cy="3072053"/>
          </a:xfrm>
          <a:prstGeom prst="rect">
            <a:avLst/>
          </a:prstGeom>
        </p:spPr>
      </p:pic>
      <p:sp>
        <p:nvSpPr>
          <p:cNvPr id="16" name="Oval 15">
            <a:extLst>
              <a:ext uri="{FF2B5EF4-FFF2-40B4-BE49-F238E27FC236}">
                <a16:creationId xmlns:a16="http://schemas.microsoft.com/office/drawing/2014/main" id="{9C7E1AE8-D827-0042-8304-1945D3E36705}"/>
              </a:ext>
            </a:extLst>
          </p:cNvPr>
          <p:cNvSpPr/>
          <p:nvPr/>
        </p:nvSpPr>
        <p:spPr>
          <a:xfrm>
            <a:off x="551846" y="5141608"/>
            <a:ext cx="412233" cy="373135"/>
          </a:xfrm>
          <a:prstGeom prst="ellipse">
            <a:avLst/>
          </a:prstGeom>
          <a:solidFill>
            <a:srgbClr val="D232A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61970">
              <a:defRPr/>
            </a:pPr>
            <a:r>
              <a:rPr lang="en-US" sz="1500" b="1" dirty="0">
                <a:solidFill>
                  <a:prstClr val="white"/>
                </a:solidFill>
              </a:rPr>
              <a:t>04</a:t>
            </a:r>
          </a:p>
        </p:txBody>
      </p:sp>
      <p:sp>
        <p:nvSpPr>
          <p:cNvPr id="17" name="TextBox 16">
            <a:extLst>
              <a:ext uri="{FF2B5EF4-FFF2-40B4-BE49-F238E27FC236}">
                <a16:creationId xmlns:a16="http://schemas.microsoft.com/office/drawing/2014/main" id="{D21D3C17-E2FB-1642-B86E-06CF13324667}"/>
              </a:ext>
            </a:extLst>
          </p:cNvPr>
          <p:cNvSpPr txBox="1"/>
          <p:nvPr/>
        </p:nvSpPr>
        <p:spPr>
          <a:xfrm>
            <a:off x="1186151" y="5206966"/>
            <a:ext cx="7425900" cy="615553"/>
          </a:xfrm>
          <a:prstGeom prst="rect">
            <a:avLst/>
          </a:prstGeom>
          <a:noFill/>
        </p:spPr>
        <p:txBody>
          <a:bodyPr wrap="square" lIns="0" tIns="0" rIns="0" bIns="0" rtlCol="0" anchor="t">
            <a:spAutoFit/>
          </a:bodyPr>
          <a:lstStyle/>
          <a:p>
            <a:r>
              <a:rPr lang="en-US" sz="2000" dirty="0"/>
              <a:t>IAM roles are easier and safer than keys and passwords.</a:t>
            </a:r>
          </a:p>
        </p:txBody>
      </p:sp>
      <p:cxnSp>
        <p:nvCxnSpPr>
          <p:cNvPr id="18" name="Straight Connector 17">
            <a:extLst>
              <a:ext uri="{FF2B5EF4-FFF2-40B4-BE49-F238E27FC236}">
                <a16:creationId xmlns:a16="http://schemas.microsoft.com/office/drawing/2014/main" id="{DBEC9207-A3A0-6848-BFD7-F9E3FC101D5E}"/>
              </a:ext>
            </a:extLst>
          </p:cNvPr>
          <p:cNvCxnSpPr>
            <a:cxnSpLocks/>
          </p:cNvCxnSpPr>
          <p:nvPr/>
        </p:nvCxnSpPr>
        <p:spPr>
          <a:xfrm>
            <a:off x="1186151" y="4795257"/>
            <a:ext cx="59984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84</a:t>
            </a:fld>
            <a:endParaRPr lang="en-US"/>
          </a:p>
        </p:txBody>
      </p:sp>
    </p:spTree>
    <p:custDataLst>
      <p:tags r:id="rId1"/>
    </p:custDataLst>
    <p:extLst>
      <p:ext uri="{BB962C8B-B14F-4D97-AF65-F5344CB8AC3E}">
        <p14:creationId xmlns:p14="http://schemas.microsoft.com/office/powerpoint/2010/main" val="39305082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787E3C5-F017-5342-A18A-0774633BEB95}"/>
              </a:ext>
            </a:extLst>
          </p:cNvPr>
          <p:cNvSpPr>
            <a:spLocks noGrp="1"/>
          </p:cNvSpPr>
          <p:nvPr>
            <p:ph type="title"/>
          </p:nvPr>
        </p:nvSpPr>
        <p:spPr/>
        <p:txBody>
          <a:bodyPr>
            <a:noAutofit/>
          </a:bodyPr>
          <a:lstStyle/>
          <a:p>
            <a:r>
              <a:rPr lang="en-US" dirty="0"/>
              <a:t>Thank You</a:t>
            </a:r>
          </a:p>
        </p:txBody>
      </p:sp>
    </p:spTree>
    <p:custDataLst>
      <p:tags r:id="rId1"/>
    </p:custDataLst>
    <p:extLst>
      <p:ext uri="{BB962C8B-B14F-4D97-AF65-F5344CB8AC3E}">
        <p14:creationId xmlns:p14="http://schemas.microsoft.com/office/powerpoint/2010/main" val="1697439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Sample Exam Question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p:txBody>
          <a:bodyPr/>
          <a:lstStyle/>
          <a:p>
            <a:pPr marL="0" indent="0">
              <a:buNone/>
            </a:pPr>
            <a:r>
              <a:rPr lang="en-US" dirty="0">
                <a:latin typeface="+mj-lt"/>
              </a:rPr>
              <a:t>In what ways does Amazon S3 object storage differ from block and file storage? (</a:t>
            </a:r>
            <a:r>
              <a:rPr lang="en-US" dirty="0">
                <a:solidFill>
                  <a:srgbClr val="000000"/>
                </a:solidFill>
                <a:latin typeface="+mj-lt"/>
              </a:rPr>
              <a:t>Select TWO.</a:t>
            </a:r>
            <a:r>
              <a:rPr lang="en-US" dirty="0">
                <a:latin typeface="+mj-lt"/>
              </a:rPr>
              <a:t>)</a:t>
            </a:r>
          </a:p>
          <a:p>
            <a:endParaRPr lang="en-US" sz="3600" dirty="0">
              <a:latin typeface="+mj-lt"/>
            </a:endParaRPr>
          </a:p>
          <a:p>
            <a:pPr marL="428608" indent="-428608">
              <a:lnSpc>
                <a:spcPct val="100000"/>
              </a:lnSpc>
              <a:buAutoNum type="alphaUcPeriod"/>
            </a:pPr>
            <a:r>
              <a:rPr lang="en-US" sz="2400" dirty="0">
                <a:latin typeface="+mj-lt"/>
              </a:rPr>
              <a:t>Amazon S3 allows storing an unlimited number of objects.</a:t>
            </a:r>
          </a:p>
          <a:p>
            <a:pPr marL="428608" indent="-428608">
              <a:lnSpc>
                <a:spcPct val="100000"/>
              </a:lnSpc>
              <a:buAutoNum type="alphaUcPeriod"/>
            </a:pPr>
            <a:r>
              <a:rPr lang="en-US" sz="2400" dirty="0">
                <a:solidFill>
                  <a:srgbClr val="000000"/>
                </a:solidFill>
                <a:latin typeface="+mj-lt"/>
              </a:rPr>
              <a:t>Objects are immutable – the only way to change a single byte is to replace the object.</a:t>
            </a:r>
          </a:p>
          <a:p>
            <a:pPr marL="428608" indent="-428608">
              <a:lnSpc>
                <a:spcPct val="100000"/>
              </a:lnSpc>
              <a:buAutoNum type="alphaUcPeriod"/>
            </a:pPr>
            <a:r>
              <a:rPr lang="en-US" sz="2400" dirty="0">
                <a:solidFill>
                  <a:srgbClr val="000000"/>
                </a:solidFill>
                <a:latin typeface="+mj-lt"/>
              </a:rPr>
              <a:t>All objects are replicated across Availability Zones.</a:t>
            </a:r>
          </a:p>
          <a:p>
            <a:pPr marL="428608" indent="-428608">
              <a:lnSpc>
                <a:spcPct val="100000"/>
              </a:lnSpc>
              <a:buAutoNum type="alphaUcPeriod"/>
            </a:pPr>
            <a:r>
              <a:rPr lang="en-US" sz="2400" dirty="0">
                <a:solidFill>
                  <a:srgbClr val="000000"/>
                </a:solidFill>
                <a:latin typeface="+mj-lt"/>
              </a:rPr>
              <a:t>Objects are replicated across all regions.</a:t>
            </a:r>
          </a:p>
        </p:txBody>
      </p:sp>
      <p:sp>
        <p:nvSpPr>
          <p:cNvPr id="2" name="Footer Placeholder 1"/>
          <p:cNvSpPr>
            <a:spLocks noGrp="1"/>
          </p:cNvSpPr>
          <p:nvPr>
            <p:ph type="ftr" sz="quarter" idx="3"/>
          </p:nvPr>
        </p:nvSpPr>
        <p:spPr/>
        <p:txBody>
          <a:bodyPr/>
          <a:lstStyle/>
          <a:p>
            <a:r>
              <a:rPr lang="en-US" smtClean="0"/>
              <a:t>© 2020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t>9</a:t>
            </a:fld>
            <a:endParaRPr lang="en-US"/>
          </a:p>
        </p:txBody>
      </p:sp>
    </p:spTree>
    <p:extLst>
      <p:ext uri="{BB962C8B-B14F-4D97-AF65-F5344CB8AC3E}">
        <p14:creationId xmlns:p14="http://schemas.microsoft.com/office/powerpoint/2010/main" val="14002900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PROJECT_OPEN" val="0"/>
  <p:tag name="ARTICULATE_SLIDE_COUNT" val="8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EC3CBD49A9D74AB59EB8F208DED5D9" ma:contentTypeVersion="5" ma:contentTypeDescription="Create a new document." ma:contentTypeScope="" ma:versionID="05fc193233ad29e821c6eefa9a2816e5">
  <xsd:schema xmlns:xsd="http://www.w3.org/2001/XMLSchema" xmlns:xs="http://www.w3.org/2001/XMLSchema" xmlns:p="http://schemas.microsoft.com/office/2006/metadata/properties" xmlns:ns2="61d7a295-102b-4ba7-8142-2982d133915a" targetNamespace="http://schemas.microsoft.com/office/2006/metadata/properties" ma:root="true" ma:fieldsID="1c20e19e109788141401e95e177d8727" ns2:_="">
    <xsd:import namespace="61d7a295-102b-4ba7-8142-2982d13391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7a295-102b-4ba7-8142-2982d13391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81A526-F30F-437C-A6F4-DEAD49688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d7a295-102b-4ba7-8142-2982d1339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9951CA-82C0-4275-A35A-D4BB2BD51407}">
  <ds:schemaRefs>
    <ds:schemaRef ds:uri="http://schemas.microsoft.com/sharepoint/v3/contenttype/forms"/>
  </ds:schemaRefs>
</ds:datastoreItem>
</file>

<file path=customXml/itemProps3.xml><?xml version="1.0" encoding="utf-8"?>
<ds:datastoreItem xmlns:ds="http://schemas.openxmlformats.org/officeDocument/2006/customXml" ds:itemID="{63233B38-9989-41A8-8515-FD55BC2D0CC5}">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61d7a295-102b-4ba7-8142-2982d133915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3825</TotalTime>
  <Words>10363</Words>
  <Application>Microsoft Office PowerPoint</Application>
  <PresentationFormat>Widescreen</PresentationFormat>
  <Paragraphs>966</Paragraphs>
  <Slides>85</Slides>
  <Notes>85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ＭＳ Ｐゴシック</vt:lpstr>
      <vt:lpstr>Amazon Ember</vt:lpstr>
      <vt:lpstr>Amazon Ember Light</vt:lpstr>
      <vt:lpstr>Arial</vt:lpstr>
      <vt:lpstr>Calibri</vt:lpstr>
      <vt:lpstr>Calibri Light</vt:lpstr>
      <vt:lpstr>Helvetica Neue</vt:lpstr>
      <vt:lpstr>Lucida Console</vt:lpstr>
      <vt:lpstr>Segoe UI</vt:lpstr>
      <vt:lpstr>Verdana</vt:lpstr>
      <vt:lpstr>Wingdings</vt:lpstr>
      <vt:lpstr>Office Theme</vt:lpstr>
      <vt:lpstr>Design High Performing Architectures Domain 2</vt:lpstr>
      <vt:lpstr>Domain 2 Exam Outline</vt:lpstr>
      <vt:lpstr>Choose Performance Storage and Databases</vt:lpstr>
      <vt:lpstr>Amazon Elastic Block Store (Amazon EBS) Volume Types</vt:lpstr>
      <vt:lpstr>Amazon Simple Storage Service (Amazon S3) Buckets</vt:lpstr>
      <vt:lpstr>Amazon S3 Payment Model</vt:lpstr>
      <vt:lpstr>Amazon S3 Storage Classes</vt:lpstr>
      <vt:lpstr>Lifecycle Policies</vt:lpstr>
      <vt:lpstr>Sample Exam Question</vt:lpstr>
      <vt:lpstr>Sample Exam Question</vt:lpstr>
      <vt:lpstr>Sample Exam Question</vt:lpstr>
      <vt:lpstr>Sample Exam Question</vt:lpstr>
      <vt:lpstr>Sample Exam Question</vt:lpstr>
      <vt:lpstr>Sample Exam Question</vt:lpstr>
      <vt:lpstr>Amazon Database Services</vt:lpstr>
      <vt:lpstr>Amazon RDS Use Cases</vt:lpstr>
      <vt:lpstr>Amazon RDS Read Replicas</vt:lpstr>
      <vt:lpstr>DynamoDB Provisioned Throughput</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Applying Caching  to Improve Performance</vt:lpstr>
      <vt:lpstr>Amazon CloudFront Considerations</vt:lpstr>
      <vt:lpstr>Caching with Amazon CloudFront</vt:lpstr>
      <vt:lpstr>Caching with Amazon ElastiCache</vt:lpstr>
      <vt:lpstr>Memcached vs. Redis</vt:lpstr>
      <vt:lpstr>Sample Exam Question</vt:lpstr>
      <vt:lpstr>Sample Exam Question</vt:lpstr>
      <vt:lpstr>Sample Exam Question</vt:lpstr>
      <vt:lpstr>Sample Exam Question</vt:lpstr>
      <vt:lpstr>Designing Solutions  for Elasticity and Scaling</vt:lpstr>
      <vt:lpstr>Vertical versus Horizontal Scaling</vt:lpstr>
      <vt:lpstr>Amazon EC2 Auto Scaling</vt:lpstr>
      <vt:lpstr>AWS Auto Scaling</vt:lpstr>
      <vt:lpstr>Amazon EC2 Auto Scaling vs AWS Auto Scaling</vt:lpstr>
      <vt:lpstr>Amazon CloudWatch</vt:lpstr>
      <vt:lpstr>Elastic Load Balancing</vt:lpstr>
      <vt:lpstr>Implementing Continuity</vt:lpstr>
      <vt:lpstr>Sample Exam Question</vt:lpstr>
      <vt:lpstr>Sample Exam Question</vt:lpstr>
      <vt:lpstr>Where to Fill Your Gaps</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Exam Considerations</vt:lpstr>
      <vt:lpstr>Design Features in Solutions That Enable Operational Excellence</vt:lpstr>
      <vt:lpstr>Operational Excellence</vt:lpstr>
      <vt:lpstr>Design Principles</vt:lpstr>
      <vt:lpstr>Operational Excellence Support Services</vt:lpstr>
      <vt:lpstr>Amazon CloudWatch</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Sample Exam Question</vt:lpstr>
      <vt:lpstr>Exam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T&amp;C Paloma Template - v1.0</dc:title>
  <dc:creator>rosstane@amazon.com;jfisher@amazon.com</dc:creator>
  <cp:keywords>v1.0</cp:keywords>
  <cp:lastModifiedBy>Guerrero, John</cp:lastModifiedBy>
  <cp:revision>175</cp:revision>
  <cp:lastPrinted>2018-12-10T23:37:28Z</cp:lastPrinted>
  <dcterms:created xsi:type="dcterms:W3CDTF">2018-05-21T16:28:30Z</dcterms:created>
  <dcterms:modified xsi:type="dcterms:W3CDTF">2020-12-16T15:49:09Z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y fmtid="{D5CDD505-2E9C-101B-9397-08002B2CF9AE}" pid="4" name="ContentTypeId">
    <vt:lpwstr>0x010100D4EC3CBD49A9D74AB59EB8F208DED5D9</vt:lpwstr>
  </property>
</Properties>
</file>